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887" r:id="rId10"/>
    <p:sldId id="888" r:id="rId11"/>
    <p:sldId id="889" r:id="rId12"/>
    <p:sldId id="890" r:id="rId13"/>
    <p:sldId id="318" r:id="rId14"/>
    <p:sldId id="327" r:id="rId15"/>
    <p:sldId id="892" r:id="rId16"/>
    <p:sldId id="89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1"/>
    <p:restoredTop sz="94714"/>
  </p:normalViewPr>
  <p:slideViewPr>
    <p:cSldViewPr snapToGrid="0">
      <p:cViewPr varScale="1">
        <p:scale>
          <a:sx n="81" d="100"/>
          <a:sy n="81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3664-2412-470F-A733-F79DBFF6094B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21C1-8C53-4D5A-9358-7ECC3659B1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1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6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21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0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56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Also varying the number of data to query the model for each user. Submit either randomly or submit the rarest text first.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21C1-8C53-4D5A-9358-7ECC3659B1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6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9B51-8ECA-422F-9D00-09A344E18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A940-F267-4ABB-A591-0F258C0D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CA7F-A62E-4C3B-BD06-E8CD8917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8357-0FA9-4F7E-8C63-9C8E665FBD6F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721F-E720-4CC3-BEAE-FEDCF32A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82BB-FBBF-4261-A930-4C3826D9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9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992D-F19C-4D75-B033-21237EF5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FD4AA-2F8A-4020-923D-0B948C9B6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4A6F-A222-4686-ACAA-1E689E32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CAC1-BF94-400B-ADAA-5E78364AB313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D748-4874-4BCE-AC7E-AD476980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3216-36AC-45BC-9C11-4212BBC4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2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6F24B-ED4D-4DED-ACA8-40AB71DD0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181D3-9241-48AB-9BE8-F6822C74A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C2A7-B810-4EF5-8E6A-63D9766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7AA5-BC84-48F2-AEE6-780FFD70B129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05E-D023-4EC8-8165-C4FE83C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1FE8-0F7A-4AF1-9BDE-C4DAB266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9A1D-B436-4369-BAA4-01D15A84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E5EB-8999-4978-8E12-3033297A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0999B-3107-4FEC-957D-691E72E1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CF54-AF26-4066-8548-8357689FED2A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60A1-0673-43DA-8307-60D5A0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81D8A-237F-4D1B-8BDD-585A1DA1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72E2-FFA5-4C0E-A3F0-548DB5AA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F4145-C25F-4924-AE27-A8298B84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ACA2-F439-48D2-B404-932DF749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30F4-ABED-40C0-A5FB-4EE490394C21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2A4E1-8223-48B0-8300-A9170CBF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5038-48F1-4932-8FDD-9D6A51A7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6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4257-6B93-40E8-9F73-090A053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69A8-82E0-4746-9E6B-4AC3A51CF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7278-5FB6-4BEF-902E-E42025B9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36D26-4F92-4E03-B38E-67F580D6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89B-66C8-4139-9CA4-762B85B9EAB2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ABBD3-6E9A-4E25-BB44-DDE2D3E1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C6C22-07E5-4719-A2E0-932B3EE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9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555C-7B5F-418C-8108-198687D7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53648-6786-46A0-9FBE-333899BF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B348-E2A9-434E-995E-2E6FE46F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B7A39-2ABC-4CA6-8AD6-E58636744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0A004-85E5-4D8B-B749-C2B6F854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1EC2F-979E-4BD6-B8B5-87F11DE8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869-4733-46F5-9F92-F0BD173FFF35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0307F-EE24-4416-9994-0819F80C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5CF5F-FDEE-46CF-B215-49AFDEE6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0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D0E3-6405-498D-BE44-476F043E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776B6-E269-4232-ADDF-2DC11D84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3AB-2263-4D2B-AD8B-9C31F57B512D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D209F-2EFC-4684-B1E3-867156B1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8E15D-1A76-4D34-8C38-A5194FEB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7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7DA7C-27CE-48AC-9077-FC33173C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9B9-8643-4EE7-9BB1-DA81D9788172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B83F7-FD82-4928-A215-BF369C4C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D758-C8D4-42E3-B47E-746E1477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8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F0EC-AC3A-423D-91AF-41B59BD8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11A8-FA4A-47A8-8972-3C123C3F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B9283-3C26-4308-9381-EAD1CF486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DDBDD-6948-4BDA-AD8B-A2E4781D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9211-2F01-4345-ABB2-1716BB185541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3F93-71C4-4EC2-9A06-56D0202E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A13FD-B776-4832-B4C2-01477AD4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6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600B-A0E4-464D-AF23-BF5F25A6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14951-10A2-4A9D-B521-55C2FDA4E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D0946-687D-4A5A-9C8F-EA67683F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05665-C21F-4AD4-8EC0-2EF35D06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D1AF-AD79-4AA0-92E9-EE65A169228C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03B4A-179D-4579-9307-C7DF888D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86CF9-8526-4230-8D82-B958DD66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2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F97D-50F7-4A5C-933B-4110F191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07B90-36C2-4A3E-9418-93540B58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7044-C58E-4CAC-BE21-754CFEA2F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CEEA-C975-4A30-82FC-8C6CA060DA7E}" type="datetime1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3D8A-6BE2-4453-9303-D80CDC84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95C7-1F19-4E63-8506-FE3A7B403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157-427D-4B3F-B041-20584012D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15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song27/auditing-text-gener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B0E3-1796-41AD-A601-2EF339EB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670"/>
            <a:ext cx="9144000" cy="2133599"/>
          </a:xfrm>
        </p:spPr>
        <p:txBody>
          <a:bodyPr>
            <a:normAutofit/>
          </a:bodyPr>
          <a:lstStyle/>
          <a:p>
            <a:r>
              <a:rPr lang="en-US" altLang="zh-CN" sz="5400" b="1" dirty="0"/>
              <a:t>Auditing Data Provenance in Text-generation Models</a:t>
            </a:r>
            <a:endParaRPr lang="zh-CN" alt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81DD9-BAE3-40C0-9E64-2EE1F8094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0087"/>
            <a:ext cx="9144000" cy="969962"/>
          </a:xfrm>
        </p:spPr>
        <p:txBody>
          <a:bodyPr/>
          <a:lstStyle/>
          <a:p>
            <a:r>
              <a:rPr lang="en-US" altLang="zh-CN" dirty="0">
                <a:ea typeface="+mj-ea"/>
              </a:rPr>
              <a:t>Congzheng Song	Vitaly Shmatikov</a:t>
            </a:r>
          </a:p>
          <a:p>
            <a:r>
              <a:rPr lang="en-US" altLang="zh-CN" dirty="0">
                <a:ea typeface="+mj-ea"/>
              </a:rPr>
              <a:t>Cornell University/Cornell Tech</a:t>
            </a:r>
            <a:endParaRPr lang="zh-CN" altLang="en-US" dirty="0"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484E-B868-46F2-9720-79647EF848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210049"/>
            <a:ext cx="4762500" cy="1790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B014E-1C48-4E84-9D36-224F8444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97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>
            <a:spLocks noGrp="1"/>
          </p:cNvSpPr>
          <p:nvPr>
            <p:ph type="body" idx="1"/>
          </p:nvPr>
        </p:nvSpPr>
        <p:spPr>
          <a:xfrm>
            <a:off x="1646403" y="2587557"/>
            <a:ext cx="8899194" cy="610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Perfect precision and recall on all tasks!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50676-5CDE-EC49-A213-DAE71DCBA050}"/>
              </a:ext>
            </a:extLst>
          </p:cNvPr>
          <p:cNvSpPr txBox="1"/>
          <p:nvPr/>
        </p:nvSpPr>
        <p:spPr>
          <a:xfrm>
            <a:off x="3065954" y="3198169"/>
            <a:ext cx="828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assuming the model outputs ranks for the entire vocabulary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1D1CD3-A8C4-9B44-B634-EFDB8C255E6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BB397B6-9676-5241-A8BE-CEC0E2A9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C13157-427D-4B3F-B041-20584012D6B9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4F7A4-AEA5-5D49-843D-1D9091B4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Results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164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A4015-0C34-47AA-96E4-590751BBA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91" y="1724591"/>
            <a:ext cx="6951401" cy="44592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7012363-18E8-674E-B35A-E62C6AEF9C02}"/>
              </a:ext>
            </a:extLst>
          </p:cNvPr>
          <p:cNvSpPr/>
          <p:nvPr/>
        </p:nvSpPr>
        <p:spPr>
          <a:xfrm>
            <a:off x="1659118" y="3798159"/>
            <a:ext cx="3723643" cy="347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1257">
            <a:extLst>
              <a:ext uri="{FF2B5EF4-FFF2-40B4-BE49-F238E27FC236}">
                <a16:creationId xmlns:a16="http://schemas.microsoft.com/office/drawing/2014/main" id="{ABB1E489-5FB3-384D-B52E-19A18420F335}"/>
              </a:ext>
            </a:extLst>
          </p:cNvPr>
          <p:cNvSpPr txBox="1">
            <a:spLocks/>
          </p:cNvSpPr>
          <p:nvPr/>
        </p:nvSpPr>
        <p:spPr>
          <a:xfrm>
            <a:off x="6509210" y="2425438"/>
            <a:ext cx="4482444" cy="1828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Even if the translation model outputs a </a:t>
            </a:r>
            <a:r>
              <a:rPr lang="en-US" sz="2800" b="1" u="sng" dirty="0">
                <a:solidFill>
                  <a:schemeClr val="bg1"/>
                </a:solidFill>
              </a:rPr>
              <a:t>single word</a:t>
            </a:r>
            <a:r>
              <a:rPr lang="en-US" sz="2800" b="1" dirty="0">
                <a:solidFill>
                  <a:schemeClr val="bg1"/>
                </a:solidFill>
              </a:rPr>
              <a:t>, auditing works with reasonable accuracy</a:t>
            </a:r>
          </a:p>
        </p:txBody>
      </p:sp>
      <p:sp>
        <p:nvSpPr>
          <p:cNvPr id="12" name="Shape 1257">
            <a:extLst>
              <a:ext uri="{FF2B5EF4-FFF2-40B4-BE49-F238E27FC236}">
                <a16:creationId xmlns:a16="http://schemas.microsoft.com/office/drawing/2014/main" id="{F1E216A9-1132-C246-A931-932BAA03B521}"/>
              </a:ext>
            </a:extLst>
          </p:cNvPr>
          <p:cNvSpPr txBox="1">
            <a:spLocks/>
          </p:cNvSpPr>
          <p:nvPr/>
        </p:nvSpPr>
        <p:spPr>
          <a:xfrm>
            <a:off x="6509211" y="4464152"/>
            <a:ext cx="4482444" cy="14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Interpretation: </a:t>
            </a:r>
            <a:r>
              <a:rPr lang="en-US" sz="2800" dirty="0"/>
              <a:t>translation models really memorize their training sequences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E43E5A4-4713-754D-84CE-EFC755C5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C13157-427D-4B3F-B041-20584012D6B9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B08D2A-E136-5D4B-A3A2-B9810B6D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Restricted Model Outputs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C515BB-AE56-4148-BF43-5C58E9AF2197}"/>
              </a:ext>
            </a:extLst>
          </p:cNvPr>
          <p:cNvGrpSpPr/>
          <p:nvPr/>
        </p:nvGrpSpPr>
        <p:grpSpPr>
          <a:xfrm>
            <a:off x="1448733" y="1453113"/>
            <a:ext cx="8533467" cy="5404887"/>
            <a:chOff x="1564260" y="1221367"/>
            <a:chExt cx="8029677" cy="50857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2BF280-5321-6C40-873A-03818DABF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61"/>
            <a:stretch/>
          </p:blipFill>
          <p:spPr>
            <a:xfrm>
              <a:off x="1564260" y="3429000"/>
              <a:ext cx="8029677" cy="28781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90ECA9-823D-A94F-BB73-1478F6FD8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896"/>
            <a:stretch/>
          </p:blipFill>
          <p:spPr>
            <a:xfrm>
              <a:off x="1564260" y="1221367"/>
              <a:ext cx="8029676" cy="2341966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CF0A326-07D6-AD4E-85FE-2FC1F5D824A7}"/>
              </a:ext>
            </a:extLst>
          </p:cNvPr>
          <p:cNvSpPr/>
          <p:nvPr/>
        </p:nvSpPr>
        <p:spPr>
          <a:xfrm>
            <a:off x="1583114" y="4460371"/>
            <a:ext cx="457200" cy="569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854481-8F67-1A4E-BD93-489F454FA6DE}"/>
              </a:ext>
            </a:extLst>
          </p:cNvPr>
          <p:cNvSpPr/>
          <p:nvPr/>
        </p:nvSpPr>
        <p:spPr>
          <a:xfrm>
            <a:off x="1583114" y="2209043"/>
            <a:ext cx="457200" cy="977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1257">
            <a:extLst>
              <a:ext uri="{FF2B5EF4-FFF2-40B4-BE49-F238E27FC236}">
                <a16:creationId xmlns:a16="http://schemas.microsoft.com/office/drawing/2014/main" id="{9F55BAB4-7CCC-B246-A5A4-3F1169026C58}"/>
              </a:ext>
            </a:extLst>
          </p:cNvPr>
          <p:cNvSpPr txBox="1">
            <a:spLocks/>
          </p:cNvSpPr>
          <p:nvPr/>
        </p:nvSpPr>
        <p:spPr>
          <a:xfrm>
            <a:off x="7652843" y="2887181"/>
            <a:ext cx="3700957" cy="18580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A single query</a:t>
            </a:r>
            <a:r>
              <a:rPr lang="en-US" sz="2800" b="1" dirty="0">
                <a:solidFill>
                  <a:schemeClr val="bg1"/>
                </a:solidFill>
              </a:rPr>
              <a:t> is enough for accurate auditing if it includes relatively rare words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C116CB6-44AB-7040-ABC4-20CFCCC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C13157-427D-4B3F-B041-20584012D6B9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5CB602-C3C0-4497-930C-18B4B138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Rare words are better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7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04E8-CE16-4CB1-9D33-70FE7919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Root cause: Overfitting?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14BF1-8223-4DBE-88A3-02FEB7C3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FE79-AA5D-4627-B373-16B3BFA949F4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AFDF60-10CA-4C5F-952C-35FF0C35D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76582"/>
              </p:ext>
            </p:extLst>
          </p:nvPr>
        </p:nvGraphicFramePr>
        <p:xfrm>
          <a:off x="1946785" y="2083777"/>
          <a:ext cx="8035415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7083">
                  <a:extLst>
                    <a:ext uri="{9D8B030D-6E8A-4147-A177-3AD203B41FA5}">
                      <a16:colId xmlns:a16="http://schemas.microsoft.com/office/drawing/2014/main" val="2687053526"/>
                    </a:ext>
                  </a:extLst>
                </a:gridCol>
                <a:gridCol w="1607083">
                  <a:extLst>
                    <a:ext uri="{9D8B030D-6E8A-4147-A177-3AD203B41FA5}">
                      <a16:colId xmlns:a16="http://schemas.microsoft.com/office/drawing/2014/main" val="2494492408"/>
                    </a:ext>
                  </a:extLst>
                </a:gridCol>
                <a:gridCol w="1607083">
                  <a:extLst>
                    <a:ext uri="{9D8B030D-6E8A-4147-A177-3AD203B41FA5}">
                      <a16:colId xmlns:a16="http://schemas.microsoft.com/office/drawing/2014/main" val="1070547454"/>
                    </a:ext>
                  </a:extLst>
                </a:gridCol>
                <a:gridCol w="1607083">
                  <a:extLst>
                    <a:ext uri="{9D8B030D-6E8A-4147-A177-3AD203B41FA5}">
                      <a16:colId xmlns:a16="http://schemas.microsoft.com/office/drawing/2014/main" val="1774629263"/>
                    </a:ext>
                  </a:extLst>
                </a:gridCol>
                <a:gridCol w="1607083">
                  <a:extLst>
                    <a:ext uri="{9D8B030D-6E8A-4147-A177-3AD203B41FA5}">
                      <a16:colId xmlns:a16="http://schemas.microsoft.com/office/drawing/2014/main" val="453444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Dataset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Train accuracy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Test accuracy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Train perplexity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Test perplexity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0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Reddit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18.4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20.6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102.22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113.14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0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SATED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58.7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53.5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6.36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10.28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47035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Dialogs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28.3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26.4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45.57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61.11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85140"/>
                  </a:ext>
                </a:extLst>
              </a:tr>
            </a:tbl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17384C7-DA7C-4221-8AA9-14391206074A}"/>
              </a:ext>
            </a:extLst>
          </p:cNvPr>
          <p:cNvSpPr/>
          <p:nvPr/>
        </p:nvSpPr>
        <p:spPr>
          <a:xfrm>
            <a:off x="4791393" y="4430340"/>
            <a:ext cx="1962150" cy="1085850"/>
          </a:xfrm>
          <a:prstGeom prst="wedgeRoundRectCallout">
            <a:avLst>
              <a:gd name="adj1" fmla="val -29085"/>
              <a:gd name="adj2" fmla="val -629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Small train-test gap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D56B9B8-3E09-412F-9F0E-26FE9FF7EA0C}"/>
              </a:ext>
            </a:extLst>
          </p:cNvPr>
          <p:cNvSpPr/>
          <p:nvPr/>
        </p:nvSpPr>
        <p:spPr>
          <a:xfrm>
            <a:off x="7899338" y="4430340"/>
            <a:ext cx="1962150" cy="1085850"/>
          </a:xfrm>
          <a:prstGeom prst="wedgeRoundRectCallout">
            <a:avLst>
              <a:gd name="adj1" fmla="val -15978"/>
              <a:gd name="adj2" fmla="val -655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Small train-test gap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220209-CEB4-4642-AC95-A784F438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4" y="1690688"/>
            <a:ext cx="10298832" cy="3314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38A97F-616B-44A0-AEA9-61D282B3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Memorization in Text-Generation Models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78DA1-28EB-460A-A595-43E94DAC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FE79-AA5D-4627-B373-16B3BFA949F4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D910E7-9B40-476D-9357-D4CFD886236E}"/>
              </a:ext>
            </a:extLst>
          </p:cNvPr>
          <p:cNvCxnSpPr>
            <a:cxnSpLocks/>
          </p:cNvCxnSpPr>
          <p:nvPr/>
        </p:nvCxnSpPr>
        <p:spPr>
          <a:xfrm>
            <a:off x="4162425" y="3429000"/>
            <a:ext cx="0" cy="514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A3EF70-3577-4DD2-A510-BFF8FE984508}"/>
              </a:ext>
            </a:extLst>
          </p:cNvPr>
          <p:cNvCxnSpPr>
            <a:cxnSpLocks/>
          </p:cNvCxnSpPr>
          <p:nvPr/>
        </p:nvCxnSpPr>
        <p:spPr>
          <a:xfrm>
            <a:off x="7534275" y="4095750"/>
            <a:ext cx="0" cy="276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9C5EB4-8138-4E10-9ADA-BF4FC60775A3}"/>
              </a:ext>
            </a:extLst>
          </p:cNvPr>
          <p:cNvCxnSpPr>
            <a:cxnSpLocks/>
          </p:cNvCxnSpPr>
          <p:nvPr/>
        </p:nvCxnSpPr>
        <p:spPr>
          <a:xfrm>
            <a:off x="10610850" y="3429000"/>
            <a:ext cx="0" cy="666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13917F-0820-42FD-AD71-287B48FDDD72}"/>
              </a:ext>
            </a:extLst>
          </p:cNvPr>
          <p:cNvSpPr/>
          <p:nvPr/>
        </p:nvSpPr>
        <p:spPr>
          <a:xfrm>
            <a:off x="1503013" y="5139940"/>
            <a:ext cx="8479187" cy="1145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Models assign much higher rank to less frequent words when they appear in training sequences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BCEE716-9CA7-475B-8E38-87BEBC2DF523}"/>
              </a:ext>
            </a:extLst>
          </p:cNvPr>
          <p:cNvSpPr/>
          <p:nvPr/>
        </p:nvSpPr>
        <p:spPr>
          <a:xfrm>
            <a:off x="137160" y="4567346"/>
            <a:ext cx="1881212" cy="803564"/>
          </a:xfrm>
          <a:prstGeom prst="wedgeRoundRectCallout">
            <a:avLst>
              <a:gd name="adj1" fmla="val 36152"/>
              <a:gd name="adj2" fmla="val -72642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90% of data are top 20% words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4CA3D1-8710-449F-AFEB-53302C002700}"/>
              </a:ext>
            </a:extLst>
          </p:cNvPr>
          <p:cNvSpPr/>
          <p:nvPr/>
        </p:nvSpPr>
        <p:spPr>
          <a:xfrm>
            <a:off x="1581149" y="4032908"/>
            <a:ext cx="535708" cy="337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D1C4-B42E-4D35-9217-76590E3E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Countermeasure: Differential Privacy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79A2C-1071-4764-AF8D-FB05C641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4A1C6-2785-4C6A-91E2-2C768409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0688"/>
            <a:ext cx="5562600" cy="459580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C2A821-3D3C-4768-9A0C-0BDFC3770101}"/>
              </a:ext>
            </a:extLst>
          </p:cNvPr>
          <p:cNvSpPr/>
          <p:nvPr/>
        </p:nvSpPr>
        <p:spPr>
          <a:xfrm>
            <a:off x="6553056" y="4461212"/>
            <a:ext cx="4800744" cy="9851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Auditing fails but ...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model never predicts rare words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0CEAD3-8934-459D-A656-A9F905C34207}"/>
              </a:ext>
            </a:extLst>
          </p:cNvPr>
          <p:cNvSpPr/>
          <p:nvPr/>
        </p:nvSpPr>
        <p:spPr>
          <a:xfrm>
            <a:off x="6547976" y="2412028"/>
            <a:ext cx="4800744" cy="1494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DP bounds the difference between model output on training texts and unseen texts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F380C-7EFA-4452-94D4-E02788DF91BF}"/>
              </a:ext>
            </a:extLst>
          </p:cNvPr>
          <p:cNvSpPr txBox="1"/>
          <p:nvPr/>
        </p:nvSpPr>
        <p:spPr>
          <a:xfrm>
            <a:off x="8610600" y="132135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[McMahan et al, 2018]</a:t>
            </a:r>
          </a:p>
        </p:txBody>
      </p:sp>
    </p:spTree>
    <p:extLst>
      <p:ext uri="{BB962C8B-B14F-4D97-AF65-F5344CB8AC3E}">
        <p14:creationId xmlns:p14="http://schemas.microsoft.com/office/powerpoint/2010/main" val="9485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E10D-B13D-4246-986A-5BC12C5C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787"/>
            <a:ext cx="10515600" cy="17075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>
                <a:latin typeface="+mn-lt"/>
              </a:rPr>
              <a:t>Thank You!</a:t>
            </a:r>
            <a:br>
              <a:rPr lang="en-US" altLang="zh-CN" b="1" dirty="0">
                <a:latin typeface="+mn-lt"/>
              </a:rPr>
            </a:br>
            <a:r>
              <a:rPr lang="en-US" altLang="zh-CN" sz="28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Code available at </a:t>
            </a:r>
            <a:r>
              <a:rPr lang="en-US" altLang="zh-CN" sz="2400" dirty="0">
                <a:latin typeface="+mn-lt"/>
                <a:hlinkClick r:id="rId2"/>
              </a:rPr>
              <a:t>https://github.com/csong27/auditing-text-generation</a:t>
            </a:r>
            <a:endParaRPr lang="zh-CN" alt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62D2-7BDA-432F-8E65-802BB31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FE3E28-AE72-43DC-8430-EE46936EAB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73CB45-6EB7-45CF-A882-9F36A4F482BA}"/>
              </a:ext>
            </a:extLst>
          </p:cNvPr>
          <p:cNvSpPr/>
          <p:nvPr/>
        </p:nvSpPr>
        <p:spPr>
          <a:xfrm>
            <a:off x="838200" y="2866859"/>
            <a:ext cx="10241118" cy="605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Models assign higher rank to rare words that appear in training texts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145839-F6DA-4D52-A239-1143C8511B83}"/>
              </a:ext>
            </a:extLst>
          </p:cNvPr>
          <p:cNvSpPr/>
          <p:nvPr/>
        </p:nvSpPr>
        <p:spPr>
          <a:xfrm>
            <a:off x="838200" y="1851553"/>
            <a:ext cx="10241118" cy="605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Text-generation models memorize training texts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1A4F94-2DF9-4998-9340-941DF767FBD0}"/>
              </a:ext>
            </a:extLst>
          </p:cNvPr>
          <p:cNvSpPr/>
          <p:nvPr/>
        </p:nvSpPr>
        <p:spPr>
          <a:xfrm>
            <a:off x="838200" y="3882165"/>
            <a:ext cx="10241118" cy="605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Memorization enables effective auditing of data provenance </a:t>
            </a:r>
          </a:p>
        </p:txBody>
      </p:sp>
    </p:spTree>
    <p:extLst>
      <p:ext uri="{BB962C8B-B14F-4D97-AF65-F5344CB8AC3E}">
        <p14:creationId xmlns:p14="http://schemas.microsoft.com/office/powerpoint/2010/main" val="8656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F6D2-ECDC-493F-9A0C-B3919C02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</a:rPr>
              <a:t>ML Models Trained on Sensitive Data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DD3C-8EA4-4391-A929-DE4C9ABA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034"/>
            <a:ext cx="10515600" cy="108294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ea"/>
              </a:rPr>
              <a:t>Sensitive personal data are used to train ML models</a:t>
            </a:r>
          </a:p>
          <a:p>
            <a:r>
              <a:rPr lang="en-US" altLang="zh-CN" sz="2400" dirty="0">
                <a:latin typeface="+mn-ea"/>
              </a:rPr>
              <a:t>Your data may be used without</a:t>
            </a: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dirty="0">
                <a:latin typeface="+mn-ea"/>
              </a:rPr>
              <a:t>your consent!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B35E3-3688-4C87-B5F6-721F6722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838200" y="2592375"/>
            <a:ext cx="5291666" cy="187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1765D-E20D-4832-8C5D-8F4B29692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14" y="2874841"/>
            <a:ext cx="2970986" cy="198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D987B-E3C9-49A1-AA86-74662B84BC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 b="19903"/>
          <a:stretch/>
        </p:blipFill>
        <p:spPr>
          <a:xfrm>
            <a:off x="838200" y="4540651"/>
            <a:ext cx="5291666" cy="174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9E3DD9-B367-40EF-B154-1C8F34FCFF1A}"/>
              </a:ext>
            </a:extLst>
          </p:cNvPr>
          <p:cNvSpPr/>
          <p:nvPr/>
        </p:nvSpPr>
        <p:spPr>
          <a:xfrm>
            <a:off x="8455479" y="4982662"/>
            <a:ext cx="28256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dirty="0">
                <a:latin typeface="+mn-ea"/>
              </a:rPr>
              <a:t>Gives you the right to know how your data is processed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7FF4E6-D0C6-40A7-8CFD-5384F6F96E8A}"/>
              </a:ext>
            </a:extLst>
          </p:cNvPr>
          <p:cNvSpPr/>
          <p:nvPr/>
        </p:nvSpPr>
        <p:spPr>
          <a:xfrm rot="16200000">
            <a:off x="7084933" y="3157652"/>
            <a:ext cx="342814" cy="1904216"/>
          </a:xfrm>
          <a:prstGeom prst="downArrow">
            <a:avLst>
              <a:gd name="adj1" fmla="val 50000"/>
              <a:gd name="adj2" fmla="val 1929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4EAC4-B45A-4B24-B12A-19C07FAAFFB1}"/>
              </a:ext>
            </a:extLst>
          </p:cNvPr>
          <p:cNvSpPr/>
          <p:nvPr/>
        </p:nvSpPr>
        <p:spPr>
          <a:xfrm>
            <a:off x="6561278" y="4407532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+mn-ea"/>
              </a:rPr>
              <a:t>VIOLATE</a:t>
            </a:r>
            <a:endParaRPr lang="zh-CN" altLang="en-US" sz="24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E4F54B-A44C-4866-A4ED-8E2308FD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F5A7D4A-C984-46B8-A360-F0795A3B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3" y="1941031"/>
            <a:ext cx="2607594" cy="19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C6F5A-FA91-4893-A74F-A6813F81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Need to Audit Data Provenance</a:t>
            </a:r>
            <a:endParaRPr lang="zh-CN" altLang="en-US" dirty="0"/>
          </a:p>
        </p:txBody>
      </p: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2C4AC022-9CB4-4E4B-AD7C-8A7A7FBFB05E}"/>
              </a:ext>
            </a:extLst>
          </p:cNvPr>
          <p:cNvCxnSpPr>
            <a:cxnSpLocks/>
            <a:stCxn id="152" idx="1"/>
            <a:endCxn id="155" idx="1"/>
          </p:cNvCxnSpPr>
          <p:nvPr/>
        </p:nvCxnSpPr>
        <p:spPr>
          <a:xfrm rot="10800000" flipV="1">
            <a:off x="7064376" y="2933077"/>
            <a:ext cx="825918" cy="1498185"/>
          </a:xfrm>
          <a:prstGeom prst="curvedConnector3">
            <a:avLst>
              <a:gd name="adj1" fmla="val 482196"/>
            </a:avLst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2336ACE-356C-493B-9E69-DBC100D72BCE}"/>
              </a:ext>
            </a:extLst>
          </p:cNvPr>
          <p:cNvSpPr/>
          <p:nvPr/>
        </p:nvSpPr>
        <p:spPr>
          <a:xfrm>
            <a:off x="1274020" y="4520135"/>
            <a:ext cx="3527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ea"/>
              </a:rPr>
              <a:t>Target ML model trained on multiple users’ data</a:t>
            </a:r>
            <a:endParaRPr lang="en-US" dirty="0">
              <a:latin typeface="+mn-ea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12E1666-7A60-4825-9A54-DA13B739430C}"/>
              </a:ext>
            </a:extLst>
          </p:cNvPr>
          <p:cNvGrpSpPr/>
          <p:nvPr/>
        </p:nvGrpSpPr>
        <p:grpSpPr>
          <a:xfrm>
            <a:off x="2382439" y="3096184"/>
            <a:ext cx="1310325" cy="1335078"/>
            <a:chOff x="4562025" y="402004"/>
            <a:chExt cx="3044857" cy="330196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Rectangle: Rounded Corners 4">
              <a:extLst>
                <a:ext uri="{FF2B5EF4-FFF2-40B4-BE49-F238E27FC236}">
                  <a16:creationId xmlns:a16="http://schemas.microsoft.com/office/drawing/2014/main" id="{6E713751-111C-4938-BAFF-2E071E324B9E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D377BC4-5A7C-4EE6-94E0-38B6BCFBADA6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1FE1A7D-FDB7-47E4-8E0E-0FFD88059EA5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864B63-DED1-4F8A-883C-18F90B2754B8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D4FF087-8C9F-4EA6-9970-C5E3B1BD530C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D799EC9-20A9-4F12-AAB2-5647BE8A4C2C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F53817D-4543-47FF-B76A-C833CA51DE41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2A97382-C77E-471C-A48C-B598AC53BFCC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EE53F2D-7BCA-4B8D-AA27-2AE875A1C345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2834630-3B01-42EB-90BB-92B083E52CB1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FB43974-9BD7-4B89-97B2-E3738CA5EDDE}"/>
                </a:ext>
              </a:extLst>
            </p:cNvPr>
            <p:cNvCxnSpPr>
              <a:cxnSpLocks/>
              <a:stCxn id="121" idx="0"/>
              <a:endCxn id="124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6817AD8F-8959-4968-867D-43C6DF5C3B43}"/>
                </a:ext>
              </a:extLst>
            </p:cNvPr>
            <p:cNvCxnSpPr>
              <a:cxnSpLocks/>
              <a:stCxn id="121" idx="0"/>
              <a:endCxn id="125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2D4EF14-A471-43DF-BCBC-A0F697FE8EA8}"/>
                </a:ext>
              </a:extLst>
            </p:cNvPr>
            <p:cNvCxnSpPr>
              <a:cxnSpLocks/>
              <a:stCxn id="121" idx="0"/>
              <a:endCxn id="126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A45B1C5-1E83-41AA-82F2-58F9F4F190B5}"/>
                </a:ext>
              </a:extLst>
            </p:cNvPr>
            <p:cNvCxnSpPr>
              <a:cxnSpLocks/>
              <a:stCxn id="121" idx="0"/>
              <a:endCxn id="127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DEBD8F6-3F26-4031-89E9-30D1A2E71FC4}"/>
                </a:ext>
              </a:extLst>
            </p:cNvPr>
            <p:cNvCxnSpPr>
              <a:cxnSpLocks/>
              <a:stCxn id="122" idx="0"/>
              <a:endCxn id="124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551AD19-566B-43D2-BFD8-CA1F35F7CB11}"/>
                </a:ext>
              </a:extLst>
            </p:cNvPr>
            <p:cNvCxnSpPr>
              <a:cxnSpLocks/>
              <a:stCxn id="122" idx="0"/>
              <a:endCxn id="125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1B651C2-4D06-4EBF-9137-80955C622F28}"/>
                </a:ext>
              </a:extLst>
            </p:cNvPr>
            <p:cNvCxnSpPr>
              <a:cxnSpLocks/>
              <a:stCxn id="122" idx="0"/>
              <a:endCxn id="126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CD80B93-3F0C-4B1B-8908-8ADAB8070359}"/>
                </a:ext>
              </a:extLst>
            </p:cNvPr>
            <p:cNvCxnSpPr>
              <a:cxnSpLocks/>
              <a:stCxn id="122" idx="0"/>
              <a:endCxn id="127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4E02D64-EF30-4B85-A112-8855CF9B9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EE37BEB-0ADA-4C79-BDBD-6C759A470F59}"/>
                </a:ext>
              </a:extLst>
            </p:cNvPr>
            <p:cNvCxnSpPr>
              <a:cxnSpLocks/>
              <a:stCxn id="123" idx="0"/>
              <a:endCxn id="125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7D0C86C-2C99-40A6-A565-6E31208B981F}"/>
                </a:ext>
              </a:extLst>
            </p:cNvPr>
            <p:cNvCxnSpPr>
              <a:cxnSpLocks/>
              <a:stCxn id="123" idx="0"/>
              <a:endCxn id="126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EC42B017-F5AA-4D19-A636-3461D0F40C33}"/>
                </a:ext>
              </a:extLst>
            </p:cNvPr>
            <p:cNvCxnSpPr>
              <a:cxnSpLocks/>
              <a:stCxn id="123" idx="0"/>
              <a:endCxn id="127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8B85124-61B8-4418-B83C-9256E96D9268}"/>
                </a:ext>
              </a:extLst>
            </p:cNvPr>
            <p:cNvCxnSpPr>
              <a:cxnSpLocks/>
              <a:stCxn id="124" idx="0"/>
              <a:endCxn id="128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D452DAD-A94A-4DAA-8DF5-4528A34D4F2A}"/>
                </a:ext>
              </a:extLst>
            </p:cNvPr>
            <p:cNvCxnSpPr>
              <a:cxnSpLocks/>
              <a:stCxn id="124" idx="0"/>
              <a:endCxn id="129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129BD2A-7C37-4FB6-80C5-BE6B1B1B7583}"/>
                </a:ext>
              </a:extLst>
            </p:cNvPr>
            <p:cNvCxnSpPr>
              <a:cxnSpLocks/>
              <a:stCxn id="125" idx="0"/>
              <a:endCxn id="128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BAE18F57-41F7-4894-AFC8-F209F4F34EA7}"/>
                </a:ext>
              </a:extLst>
            </p:cNvPr>
            <p:cNvCxnSpPr>
              <a:cxnSpLocks/>
              <a:stCxn id="126" idx="0"/>
              <a:endCxn id="128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F22CF976-66FE-458A-9AB5-B3FA82DAFC81}"/>
                </a:ext>
              </a:extLst>
            </p:cNvPr>
            <p:cNvCxnSpPr>
              <a:cxnSpLocks/>
              <a:stCxn id="127" idx="0"/>
              <a:endCxn id="128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5D35FBFC-5EF0-4FE4-8F03-954E00FE4F52}"/>
                </a:ext>
              </a:extLst>
            </p:cNvPr>
            <p:cNvCxnSpPr>
              <a:cxnSpLocks/>
              <a:stCxn id="125" idx="0"/>
              <a:endCxn id="129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C41356BB-C611-443E-8884-CCD47C4493C5}"/>
                </a:ext>
              </a:extLst>
            </p:cNvPr>
            <p:cNvCxnSpPr>
              <a:cxnSpLocks/>
              <a:stCxn id="126" idx="0"/>
              <a:endCxn id="129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44EA33A-BB5E-40CA-A9CF-F1B8F57BC1CB}"/>
                </a:ext>
              </a:extLst>
            </p:cNvPr>
            <p:cNvCxnSpPr>
              <a:cxnSpLocks/>
              <a:stCxn id="127" idx="0"/>
              <a:endCxn id="129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B6330A1-334B-4F71-998D-0F04FAC72FBD}"/>
              </a:ext>
            </a:extLst>
          </p:cNvPr>
          <p:cNvGrpSpPr/>
          <p:nvPr/>
        </p:nvGrpSpPr>
        <p:grpSpPr>
          <a:xfrm>
            <a:off x="7890294" y="2483011"/>
            <a:ext cx="1471739" cy="900134"/>
            <a:chOff x="8161767" y="3726902"/>
            <a:chExt cx="1471739" cy="900134"/>
          </a:xfrm>
        </p:grpSpPr>
        <p:pic>
          <p:nvPicPr>
            <p:cNvPr id="151" name="Graphic 150" descr="User">
              <a:extLst>
                <a:ext uri="{FF2B5EF4-FFF2-40B4-BE49-F238E27FC236}">
                  <a16:creationId xmlns:a16="http://schemas.microsoft.com/office/drawing/2014/main" id="{237FB832-5CF8-419A-A94C-6129EE72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1751" y="3801964"/>
              <a:ext cx="721755" cy="721755"/>
            </a:xfrm>
            <a:prstGeom prst="rect">
              <a:avLst/>
            </a:prstGeom>
            <a:effectLst/>
          </p:spPr>
        </p:pic>
        <p:pic>
          <p:nvPicPr>
            <p:cNvPr id="152" name="Graphic 151" descr="Database">
              <a:extLst>
                <a:ext uri="{FF2B5EF4-FFF2-40B4-BE49-F238E27FC236}">
                  <a16:creationId xmlns:a16="http://schemas.microsoft.com/office/drawing/2014/main" id="{1EBB385C-6234-4E69-88DF-237EE20F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61767" y="3726902"/>
              <a:ext cx="900134" cy="900134"/>
            </a:xfrm>
            <a:prstGeom prst="rect">
              <a:avLst/>
            </a:prstGeom>
            <a:effectLst/>
          </p:spPr>
        </p:pic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5CE3B96-01CD-40E1-A972-666155EB7D19}"/>
              </a:ext>
            </a:extLst>
          </p:cNvPr>
          <p:cNvSpPr/>
          <p:nvPr/>
        </p:nvSpPr>
        <p:spPr>
          <a:xfrm>
            <a:off x="6009377" y="1897582"/>
            <a:ext cx="499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ea"/>
              </a:rPr>
              <a:t>Auditing data provenance</a:t>
            </a:r>
            <a:endParaRPr lang="en-US" dirty="0">
              <a:latin typeface="+mn-ea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1C8DFA08-DB15-458C-92C4-7EB650345C81}"/>
              </a:ext>
            </a:extLst>
          </p:cNvPr>
          <p:cNvSpPr/>
          <p:nvPr/>
        </p:nvSpPr>
        <p:spPr>
          <a:xfrm>
            <a:off x="7064376" y="4012425"/>
            <a:ext cx="3452103" cy="837676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Was my data used for training the model?</a:t>
            </a:r>
          </a:p>
        </p:txBody>
      </p:sp>
      <p:sp>
        <p:nvSpPr>
          <p:cNvPr id="41" name="Rectangle: Rounded Corners 154">
            <a:extLst>
              <a:ext uri="{FF2B5EF4-FFF2-40B4-BE49-F238E27FC236}">
                <a16:creationId xmlns:a16="http://schemas.microsoft.com/office/drawing/2014/main" id="{C8652587-C7F7-40A8-BD54-2154B4696054}"/>
              </a:ext>
            </a:extLst>
          </p:cNvPr>
          <p:cNvSpPr/>
          <p:nvPr/>
        </p:nvSpPr>
        <p:spPr>
          <a:xfrm>
            <a:off x="1287381" y="5487912"/>
            <a:ext cx="7052980" cy="922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Auditing data provenance =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distinguishing training data and "unseen"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87A98-AB6D-410E-822E-4213A497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C20A8-66C1-4B8E-8951-520ADEDA034E}"/>
              </a:ext>
            </a:extLst>
          </p:cNvPr>
          <p:cNvSpPr txBox="1"/>
          <p:nvPr/>
        </p:nvSpPr>
        <p:spPr>
          <a:xfrm>
            <a:off x="8555943" y="5626149"/>
            <a:ext cx="279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Membership inference</a:t>
            </a:r>
          </a:p>
          <a:p>
            <a:r>
              <a:rPr lang="en-US" altLang="zh-CN" dirty="0"/>
              <a:t>[</a:t>
            </a:r>
            <a:r>
              <a:rPr lang="en-US" altLang="zh-CN" dirty="0" err="1"/>
              <a:t>Shkori</a:t>
            </a:r>
            <a:r>
              <a:rPr lang="en-US" altLang="zh-CN" dirty="0"/>
              <a:t> et al, 2017]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3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5" grpId="0" animBg="1"/>
      <p:bldP spid="4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2D5952-17A8-4332-B95A-508D9832AAEB}"/>
              </a:ext>
            </a:extLst>
          </p:cNvPr>
          <p:cNvSpPr/>
          <p:nvPr/>
        </p:nvSpPr>
        <p:spPr>
          <a:xfrm>
            <a:off x="819201" y="1691671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+mn-ea"/>
              </a:rPr>
              <a:t>Next-word prediction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1393E-96AA-4015-A2D0-F25A450EEB1C}"/>
              </a:ext>
            </a:extLst>
          </p:cNvPr>
          <p:cNvSpPr/>
          <p:nvPr/>
        </p:nvSpPr>
        <p:spPr>
          <a:xfrm>
            <a:off x="4689894" y="1691671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+mn-ea"/>
              </a:rPr>
              <a:t>Machine translation</a:t>
            </a:r>
            <a:endParaRPr lang="zh-CN" altLang="en-US" sz="2000" b="1" dirty="0">
              <a:latin typeface="+mn-ea"/>
            </a:endParaRP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6F470D-FA22-4A29-953A-957388C4B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5446"/>
          <a:stretch/>
        </p:blipFill>
        <p:spPr>
          <a:xfrm>
            <a:off x="4399440" y="2091782"/>
            <a:ext cx="3106125" cy="31848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223757-D575-4637-A9DF-E640C6B0E48A}"/>
              </a:ext>
            </a:extLst>
          </p:cNvPr>
          <p:cNvSpPr/>
          <p:nvPr/>
        </p:nvSpPr>
        <p:spPr>
          <a:xfrm>
            <a:off x="8479028" y="1690688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+mn-ea"/>
              </a:rPr>
              <a:t>Dialogue generation</a:t>
            </a:r>
            <a:endParaRPr lang="zh-CN" altLang="en-US" sz="2000" b="1" dirty="0">
              <a:latin typeface="+mn-ea"/>
            </a:endParaRPr>
          </a:p>
        </p:txBody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27F250C-A740-4C48-9574-682C22AA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E9625"/>
              </a:clrFrom>
              <a:clrTo>
                <a:srgbClr val="4E9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3" y="2141890"/>
            <a:ext cx="2639776" cy="31347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0B70A9-CA67-4339-AF15-48DC133FC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5" y="2141890"/>
            <a:ext cx="2708061" cy="313473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BB468B-7821-4C55-A622-1D8DDD9F0B5F}"/>
              </a:ext>
            </a:extLst>
          </p:cNvPr>
          <p:cNvSpPr/>
          <p:nvPr/>
        </p:nvSpPr>
        <p:spPr>
          <a:xfrm>
            <a:off x="1719744" y="5436949"/>
            <a:ext cx="8752512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Trained on personal data, including </a:t>
            </a:r>
          </a:p>
          <a:p>
            <a:pPr algn="ctr"/>
            <a:r>
              <a:rPr lang="en-US" altLang="zh-CN" sz="2400" b="1" dirty="0">
                <a:latin typeface="+mn-ea"/>
              </a:rPr>
              <a:t>messages, documents, chats, comments, and search queries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3D6E8D-E3FD-482D-B441-FFA74E23C1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+mj-ea"/>
              </a:rPr>
              <a:t>Text-generation Models</a:t>
            </a:r>
            <a:endParaRPr lang="zh-CN" altLang="en-US" b="1" dirty="0">
              <a:latin typeface="+mj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192A6-9B24-4B55-B4E0-3EB734D9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0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093382E-F82C-4985-96CC-F468501BC84A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 flipV="1">
            <a:off x="5881110" y="4644136"/>
            <a:ext cx="675894" cy="13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608D81-1C98-44B6-9FDA-3AD4CE308BFC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7658856" y="4644136"/>
            <a:ext cx="590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E6A14A-8A10-4AF8-9486-3B09F2AD1BA4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9351258" y="4644136"/>
            <a:ext cx="528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D47082-1554-49F8-A8EA-F0A19AF6B175}"/>
              </a:ext>
            </a:extLst>
          </p:cNvPr>
          <p:cNvGrpSpPr/>
          <p:nvPr/>
        </p:nvGrpSpPr>
        <p:grpSpPr>
          <a:xfrm>
            <a:off x="4710678" y="3032506"/>
            <a:ext cx="1243584" cy="3250692"/>
            <a:chOff x="2935224" y="3131820"/>
            <a:chExt cx="1243584" cy="32506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8CEF4A-3612-4A47-A7FA-7C3BB5F4FB44}"/>
                </a:ext>
              </a:extLst>
            </p:cNvPr>
            <p:cNvSpPr/>
            <p:nvPr/>
          </p:nvSpPr>
          <p:spPr>
            <a:xfrm>
              <a:off x="2935224" y="5897880"/>
              <a:ext cx="1243584" cy="484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I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B2DCAA-9609-491C-9FDF-9D33D2AF4E3E}"/>
                </a:ext>
              </a:extLst>
            </p:cNvPr>
            <p:cNvSpPr/>
            <p:nvPr/>
          </p:nvSpPr>
          <p:spPr>
            <a:xfrm>
              <a:off x="3003804" y="4398264"/>
              <a:ext cx="1101852" cy="7178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RNN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53B1F3D-4B24-4AE4-A726-DF63DB257EA5}"/>
                </a:ext>
              </a:extLst>
            </p:cNvPr>
            <p:cNvCxnSpPr>
              <a:stCxn id="4" idx="0"/>
              <a:endCxn id="8" idx="4"/>
            </p:cNvCxnSpPr>
            <p:nvPr/>
          </p:nvCxnSpPr>
          <p:spPr>
            <a:xfrm flipH="1" flipV="1">
              <a:off x="3554730" y="5116068"/>
              <a:ext cx="2286" cy="781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E6C38DF-2CAE-4BC2-9D58-3231D2076C4F}"/>
                </a:ext>
              </a:extLst>
            </p:cNvPr>
            <p:cNvGrpSpPr/>
            <p:nvPr/>
          </p:nvGrpSpPr>
          <p:grpSpPr>
            <a:xfrm>
              <a:off x="2935224" y="3131820"/>
              <a:ext cx="1243584" cy="1266444"/>
              <a:chOff x="2715768" y="3131820"/>
              <a:chExt cx="1243584" cy="126644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DED0E1-EE84-47D9-95A6-9328611BF2E8}"/>
                  </a:ext>
                </a:extLst>
              </p:cNvPr>
              <p:cNvSpPr/>
              <p:nvPr/>
            </p:nvSpPr>
            <p:spPr>
              <a:xfrm>
                <a:off x="2715768" y="3131820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+mn-ea"/>
                  </a:rPr>
                  <a:t>rarely</a:t>
                </a:r>
                <a:endParaRPr lang="zh-CN" altLang="en-US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F13D9D9-1584-46DB-90BE-26FCC48500C1}"/>
                  </a:ext>
                </a:extLst>
              </p:cNvPr>
              <p:cNvCxnSpPr>
                <a:cxnSpLocks/>
                <a:stCxn id="8" idx="0"/>
                <a:endCxn id="11" idx="2"/>
              </p:cNvCxnSpPr>
              <p:nvPr/>
            </p:nvCxnSpPr>
            <p:spPr>
              <a:xfrm flipH="1" flipV="1">
                <a:off x="3337560" y="3616452"/>
                <a:ext cx="6858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228801-B0A6-41A8-8B2F-F16EF7E580A1}"/>
              </a:ext>
            </a:extLst>
          </p:cNvPr>
          <p:cNvGrpSpPr/>
          <p:nvPr/>
        </p:nvGrpSpPr>
        <p:grpSpPr>
          <a:xfrm>
            <a:off x="6488424" y="3018790"/>
            <a:ext cx="1243584" cy="3250692"/>
            <a:chOff x="5300472" y="3131820"/>
            <a:chExt cx="1243584" cy="32506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BB706-0EEB-4FA0-A96D-FAE8FDE48858}"/>
                </a:ext>
              </a:extLst>
            </p:cNvPr>
            <p:cNvSpPr/>
            <p:nvPr/>
          </p:nvSpPr>
          <p:spPr>
            <a:xfrm>
              <a:off x="5300472" y="5897880"/>
              <a:ext cx="1243584" cy="484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rarely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C4CDE8-C437-4E99-9569-B145AD444BA5}"/>
                </a:ext>
              </a:extLst>
            </p:cNvPr>
            <p:cNvSpPr/>
            <p:nvPr/>
          </p:nvSpPr>
          <p:spPr>
            <a:xfrm>
              <a:off x="5369052" y="4398264"/>
              <a:ext cx="1101852" cy="7178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RNN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FA4C918-B712-4D08-B075-44FC0A563C40}"/>
                </a:ext>
              </a:extLst>
            </p:cNvPr>
            <p:cNvCxnSpPr>
              <a:cxnSpLocks/>
              <a:stCxn id="12" idx="0"/>
              <a:endCxn id="13" idx="4"/>
            </p:cNvCxnSpPr>
            <p:nvPr/>
          </p:nvCxnSpPr>
          <p:spPr>
            <a:xfrm flipH="1" flipV="1">
              <a:off x="5919978" y="5116068"/>
              <a:ext cx="2286" cy="781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2B06463-2CA7-46C0-A620-5DBC5EC44EB4}"/>
                </a:ext>
              </a:extLst>
            </p:cNvPr>
            <p:cNvGrpSpPr/>
            <p:nvPr/>
          </p:nvGrpSpPr>
          <p:grpSpPr>
            <a:xfrm>
              <a:off x="5300472" y="3131820"/>
              <a:ext cx="1243584" cy="1266444"/>
              <a:chOff x="5081016" y="3131820"/>
              <a:chExt cx="1243584" cy="126644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7582B1-A743-4C98-9F19-A28FE9623AF7}"/>
                  </a:ext>
                </a:extLst>
              </p:cNvPr>
              <p:cNvSpPr/>
              <p:nvPr/>
            </p:nvSpPr>
            <p:spPr>
              <a:xfrm>
                <a:off x="5081016" y="3131820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+mn-ea"/>
                  </a:rPr>
                  <a:t>drink</a:t>
                </a:r>
                <a:endParaRPr lang="zh-CN" altLang="en-US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FDA9FE7-7EAC-48C4-9E2F-16690425A184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H="1" flipV="1">
                <a:off x="5702808" y="3616452"/>
                <a:ext cx="6858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9D812D-6E58-46C6-8010-9D82B4AAD206}"/>
              </a:ext>
            </a:extLst>
          </p:cNvPr>
          <p:cNvGrpSpPr/>
          <p:nvPr/>
        </p:nvGrpSpPr>
        <p:grpSpPr>
          <a:xfrm>
            <a:off x="8180826" y="3018790"/>
            <a:ext cx="1243584" cy="3250692"/>
            <a:chOff x="7597140" y="3131820"/>
            <a:chExt cx="1243584" cy="32506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6FF1B0-18E5-4A1C-85C0-271E3980815D}"/>
                </a:ext>
              </a:extLst>
            </p:cNvPr>
            <p:cNvSpPr/>
            <p:nvPr/>
          </p:nvSpPr>
          <p:spPr>
            <a:xfrm>
              <a:off x="7597140" y="5897880"/>
              <a:ext cx="1243584" cy="484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drink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A8574D-6740-4418-AE7E-FB0F5FFE204B}"/>
                </a:ext>
              </a:extLst>
            </p:cNvPr>
            <p:cNvSpPr/>
            <p:nvPr/>
          </p:nvSpPr>
          <p:spPr>
            <a:xfrm>
              <a:off x="7665720" y="4398264"/>
              <a:ext cx="1101852" cy="7178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RNN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6130C73-20AC-4B78-AA9B-D5E2E3F45EC9}"/>
                </a:ext>
              </a:extLst>
            </p:cNvPr>
            <p:cNvCxnSpPr>
              <a:cxnSpLocks/>
              <a:stCxn id="15" idx="0"/>
              <a:endCxn id="16" idx="4"/>
            </p:cNvCxnSpPr>
            <p:nvPr/>
          </p:nvCxnSpPr>
          <p:spPr>
            <a:xfrm flipH="1" flipV="1">
              <a:off x="8216646" y="5116068"/>
              <a:ext cx="2286" cy="781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CCF5BD-92BA-4C01-A53C-F9E9D752C777}"/>
                </a:ext>
              </a:extLst>
            </p:cNvPr>
            <p:cNvSpPr/>
            <p:nvPr/>
          </p:nvSpPr>
          <p:spPr>
            <a:xfrm>
              <a:off x="7597140" y="3131820"/>
              <a:ext cx="1243584" cy="4846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beer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E003DDC-3600-4AC4-9161-C031209132B7}"/>
                </a:ext>
              </a:extLst>
            </p:cNvPr>
            <p:cNvCxnSpPr>
              <a:cxnSpLocks/>
              <a:stCxn id="16" idx="0"/>
              <a:endCxn id="17" idx="2"/>
            </p:cNvCxnSpPr>
            <p:nvPr/>
          </p:nvCxnSpPr>
          <p:spPr>
            <a:xfrm flipH="1" flipV="1">
              <a:off x="8218932" y="3616452"/>
              <a:ext cx="6858" cy="781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146F39-9780-415A-BB2D-6445E42A7F20}"/>
              </a:ext>
            </a:extLst>
          </p:cNvPr>
          <p:cNvGrpSpPr/>
          <p:nvPr/>
        </p:nvGrpSpPr>
        <p:grpSpPr>
          <a:xfrm>
            <a:off x="9811506" y="3018790"/>
            <a:ext cx="1243584" cy="3250692"/>
            <a:chOff x="9893808" y="3131820"/>
            <a:chExt cx="1243584" cy="32506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5FDFEC-AFF6-460C-9288-F575422D6F84}"/>
                </a:ext>
              </a:extLst>
            </p:cNvPr>
            <p:cNvSpPr/>
            <p:nvPr/>
          </p:nvSpPr>
          <p:spPr>
            <a:xfrm>
              <a:off x="9893808" y="5897880"/>
              <a:ext cx="1243584" cy="484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beer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B8F5D5-A496-4A63-87B3-BC9F448301BA}"/>
                </a:ext>
              </a:extLst>
            </p:cNvPr>
            <p:cNvGrpSpPr/>
            <p:nvPr/>
          </p:nvGrpSpPr>
          <p:grpSpPr>
            <a:xfrm>
              <a:off x="9893808" y="3131820"/>
              <a:ext cx="1243584" cy="2766060"/>
              <a:chOff x="9893808" y="3131820"/>
              <a:chExt cx="1243584" cy="276606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C00570-7EEF-4B5C-AD24-25E4F7BD9BA8}"/>
                  </a:ext>
                </a:extLst>
              </p:cNvPr>
              <p:cNvSpPr/>
              <p:nvPr/>
            </p:nvSpPr>
            <p:spPr>
              <a:xfrm>
                <a:off x="9962388" y="4398264"/>
                <a:ext cx="1101852" cy="71780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+mn-ea"/>
                  </a:rPr>
                  <a:t>RNN</a:t>
                </a:r>
                <a:endParaRPr lang="zh-CN" altLang="en-US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72F6C47-1F31-4174-9030-25DAD0CE8083}"/>
                  </a:ext>
                </a:extLst>
              </p:cNvPr>
              <p:cNvCxnSpPr>
                <a:cxnSpLocks/>
                <a:stCxn id="18" idx="0"/>
                <a:endCxn id="19" idx="4"/>
              </p:cNvCxnSpPr>
              <p:nvPr/>
            </p:nvCxnSpPr>
            <p:spPr>
              <a:xfrm flipH="1" flipV="1">
                <a:off x="10513314" y="5116068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BB8A602-C847-430D-A903-B4FCC26B32A3}"/>
                  </a:ext>
                </a:extLst>
              </p:cNvPr>
              <p:cNvGrpSpPr/>
              <p:nvPr/>
            </p:nvGrpSpPr>
            <p:grpSpPr>
              <a:xfrm>
                <a:off x="9893808" y="3131820"/>
                <a:ext cx="1243584" cy="1266444"/>
                <a:chOff x="9674352" y="3131820"/>
                <a:chExt cx="1243584" cy="12664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56E692F-EAE8-4CD1-849C-8C3F95F1599B}"/>
                    </a:ext>
                  </a:extLst>
                </p:cNvPr>
                <p:cNvSpPr/>
                <p:nvPr/>
              </p:nvSpPr>
              <p:spPr>
                <a:xfrm>
                  <a:off x="9674352" y="3131820"/>
                  <a:ext cx="1243584" cy="4846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  <a:latin typeface="+mn-ea"/>
                    </a:rPr>
                    <a:t>&lt;EOS&gt;</a:t>
                  </a:r>
                  <a:endParaRPr lang="zh-CN" altLang="en-US" b="1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B82E1A41-CA02-42D3-9C03-ECCABD791E0F}"/>
                    </a:ext>
                  </a:extLst>
                </p:cNvPr>
                <p:cNvCxnSpPr>
                  <a:cxnSpLocks/>
                  <a:stCxn id="19" idx="0"/>
                  <a:endCxn id="20" idx="2"/>
                </p:cNvCxnSpPr>
                <p:nvPr/>
              </p:nvCxnSpPr>
              <p:spPr>
                <a:xfrm flipH="1" flipV="1">
                  <a:off x="10296144" y="3616452"/>
                  <a:ext cx="6858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2101464-3ED7-4F20-8C75-EA69B8A86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7799"/>
              </p:ext>
            </p:extLst>
          </p:nvPr>
        </p:nvGraphicFramePr>
        <p:xfrm>
          <a:off x="1400173" y="3287521"/>
          <a:ext cx="780288" cy="201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0288">
                  <a:extLst>
                    <a:ext uri="{9D8B030D-6E8A-4147-A177-3AD203B41FA5}">
                      <a16:colId xmlns:a16="http://schemas.microsoft.com/office/drawing/2014/main" val="4240797546"/>
                    </a:ext>
                  </a:extLst>
                </a:gridCol>
              </a:tblGrid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rarely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3587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am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27054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did 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5441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88904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I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34822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they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5967"/>
                  </a:ext>
                </a:extLst>
              </a:tr>
            </a:tbl>
          </a:graphicData>
        </a:graphic>
      </p:graphicFrame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B3F96D1F-8EAB-45B4-BE78-C6D670FB8A34}"/>
              </a:ext>
            </a:extLst>
          </p:cNvPr>
          <p:cNvCxnSpPr>
            <a:cxnSpLocks/>
            <a:stCxn id="11" idx="0"/>
            <a:endCxn id="66" idx="0"/>
          </p:cNvCxnSpPr>
          <p:nvPr/>
        </p:nvCxnSpPr>
        <p:spPr>
          <a:xfrm rot="16200000" flipH="1" flipV="1">
            <a:off x="3433886" y="1388936"/>
            <a:ext cx="255015" cy="3542153"/>
          </a:xfrm>
          <a:prstGeom prst="curvedConnector3">
            <a:avLst>
              <a:gd name="adj1" fmla="val -89642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6A5E46-F537-4901-A869-3117BFD4763A}"/>
              </a:ext>
            </a:extLst>
          </p:cNvPr>
          <p:cNvGrpSpPr/>
          <p:nvPr/>
        </p:nvGrpSpPr>
        <p:grpSpPr>
          <a:xfrm>
            <a:off x="2256500" y="3375406"/>
            <a:ext cx="1372077" cy="1819656"/>
            <a:chOff x="4827555" y="701802"/>
            <a:chExt cx="1372077" cy="1819656"/>
          </a:xfrm>
          <a:solidFill>
            <a:schemeClr val="accent2">
              <a:lumMod val="50000"/>
            </a:scheme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9E73A6-3FC9-4775-B33E-D340072F59B5}"/>
                </a:ext>
              </a:extLst>
            </p:cNvPr>
            <p:cNvSpPr/>
            <p:nvPr/>
          </p:nvSpPr>
          <p:spPr>
            <a:xfrm>
              <a:off x="4855594" y="701802"/>
              <a:ext cx="1344038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CBB70A9-65D8-47E3-97E6-7E5D6D103B3E}"/>
                </a:ext>
              </a:extLst>
            </p:cNvPr>
            <p:cNvSpPr/>
            <p:nvPr/>
          </p:nvSpPr>
          <p:spPr>
            <a:xfrm>
              <a:off x="4855594" y="1018413"/>
              <a:ext cx="1118486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9849F7-9A27-40BE-B322-AC96605F203D}"/>
                </a:ext>
              </a:extLst>
            </p:cNvPr>
            <p:cNvSpPr/>
            <p:nvPr/>
          </p:nvSpPr>
          <p:spPr>
            <a:xfrm>
              <a:off x="4855594" y="1335024"/>
              <a:ext cx="457070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B56BA6A-9995-4E07-832D-B870972A5172}"/>
                </a:ext>
              </a:extLst>
            </p:cNvPr>
            <p:cNvSpPr/>
            <p:nvPr/>
          </p:nvSpPr>
          <p:spPr>
            <a:xfrm>
              <a:off x="4855594" y="2052828"/>
              <a:ext cx="386966" cy="151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4DC586C-5DC3-46BE-AADC-1758F09CCE9D}"/>
                </a:ext>
              </a:extLst>
            </p:cNvPr>
            <p:cNvSpPr/>
            <p:nvPr/>
          </p:nvSpPr>
          <p:spPr>
            <a:xfrm>
              <a:off x="4855594" y="2366010"/>
              <a:ext cx="310515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CF1842C-2E71-4CA0-A73F-70B1C6E5BA2E}"/>
                </a:ext>
              </a:extLst>
            </p:cNvPr>
            <p:cNvSpPr txBox="1"/>
            <p:nvPr/>
          </p:nvSpPr>
          <p:spPr>
            <a:xfrm>
              <a:off x="4827555" y="1619758"/>
              <a:ext cx="677108" cy="335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Comic Sans MS" panose="030F0702030302020204" pitchFamily="66" charset="0"/>
                </a:rPr>
                <a:t>…</a:t>
              </a:r>
              <a:endParaRPr lang="zh-CN" altLang="en-US" sz="3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6894C90-4B3B-4B7F-92E2-3F50F0139FBD}"/>
              </a:ext>
            </a:extLst>
          </p:cNvPr>
          <p:cNvSpPr/>
          <p:nvPr/>
        </p:nvSpPr>
        <p:spPr>
          <a:xfrm>
            <a:off x="967300" y="1746640"/>
            <a:ext cx="11116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 one word at a time with RNN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Output distribution over vocabulary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82F812C-86E1-42EA-9F32-D4F90A58216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+mj-ea"/>
              </a:rPr>
              <a:t>Text-generation Models</a:t>
            </a:r>
            <a:endParaRPr lang="zh-CN" altLang="en-US" b="1" dirty="0">
              <a:latin typeface="+mj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BC4C7E-2A21-49DA-BFCF-3D769ED1C4BC}"/>
              </a:ext>
            </a:extLst>
          </p:cNvPr>
          <p:cNvSpPr/>
          <p:nvPr/>
        </p:nvSpPr>
        <p:spPr>
          <a:xfrm>
            <a:off x="844296" y="5428487"/>
            <a:ext cx="2840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Ranked words ordered by probability </a:t>
            </a:r>
            <a:endParaRPr lang="zh-CN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E1C1C-37D6-4E9B-B8E8-F5B47BF8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677E3-20DD-4B1A-96D3-73E912182583}"/>
              </a:ext>
            </a:extLst>
          </p:cNvPr>
          <p:cNvSpPr/>
          <p:nvPr/>
        </p:nvSpPr>
        <p:spPr>
          <a:xfrm>
            <a:off x="9505228" y="2660904"/>
            <a:ext cx="848106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8BF1AA-B4CD-4BC3-9DD3-EFFDE1295EA5}"/>
              </a:ext>
            </a:extLst>
          </p:cNvPr>
          <p:cNvGrpSpPr/>
          <p:nvPr/>
        </p:nvGrpSpPr>
        <p:grpSpPr>
          <a:xfrm>
            <a:off x="9893362" y="2518337"/>
            <a:ext cx="1243584" cy="3250692"/>
            <a:chOff x="2935224" y="3131820"/>
            <a:chExt cx="1243584" cy="32506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6D5B0F-DB01-4A77-A486-D0992C4391CB}"/>
                </a:ext>
              </a:extLst>
            </p:cNvPr>
            <p:cNvSpPr/>
            <p:nvPr/>
          </p:nvSpPr>
          <p:spPr>
            <a:xfrm>
              <a:off x="2935224" y="5897880"/>
              <a:ext cx="1243584" cy="484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I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5CCAFB-61F5-498C-AC95-1399A483344B}"/>
                </a:ext>
              </a:extLst>
            </p:cNvPr>
            <p:cNvSpPr/>
            <p:nvPr/>
          </p:nvSpPr>
          <p:spPr>
            <a:xfrm>
              <a:off x="3003804" y="4398264"/>
              <a:ext cx="1101852" cy="7178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n-ea"/>
                </a:rPr>
                <a:t>RNN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05E604-02B5-4F09-BD4B-D630965BBC6D}"/>
                </a:ext>
              </a:extLst>
            </p:cNvPr>
            <p:cNvCxnSpPr>
              <a:stCxn id="6" idx="0"/>
              <a:endCxn id="7" idx="4"/>
            </p:cNvCxnSpPr>
            <p:nvPr/>
          </p:nvCxnSpPr>
          <p:spPr>
            <a:xfrm flipH="1" flipV="1">
              <a:off x="3554730" y="5116068"/>
              <a:ext cx="2286" cy="781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739AC2-C8C4-42CA-BE61-37E341B1AE95}"/>
                </a:ext>
              </a:extLst>
            </p:cNvPr>
            <p:cNvGrpSpPr/>
            <p:nvPr/>
          </p:nvGrpSpPr>
          <p:grpSpPr>
            <a:xfrm>
              <a:off x="2935224" y="3131820"/>
              <a:ext cx="1243584" cy="1266444"/>
              <a:chOff x="2715768" y="3131820"/>
              <a:chExt cx="1243584" cy="12664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30ACDF-39CE-4B6C-8B58-3C4488E45143}"/>
                  </a:ext>
                </a:extLst>
              </p:cNvPr>
              <p:cNvSpPr/>
              <p:nvPr/>
            </p:nvSpPr>
            <p:spPr>
              <a:xfrm>
                <a:off x="2715768" y="3131820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+mn-ea"/>
                  </a:rPr>
                  <a:t>rarely</a:t>
                </a:r>
                <a:endParaRPr lang="zh-CN" altLang="en-US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386751E-378F-4F6C-BE20-12B4367589D2}"/>
                  </a:ext>
                </a:extLst>
              </p:cNvPr>
              <p:cNvCxnSpPr>
                <a:cxnSpLocks/>
                <a:stCxn id="7" idx="0"/>
                <a:endCxn id="10" idx="2"/>
              </p:cNvCxnSpPr>
              <p:nvPr/>
            </p:nvCxnSpPr>
            <p:spPr>
              <a:xfrm flipH="1" flipV="1">
                <a:off x="3337560" y="3616452"/>
                <a:ext cx="6858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D3E309-4426-4A9E-99C7-B434ED04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91395"/>
              </p:ext>
            </p:extLst>
          </p:nvPr>
        </p:nvGraphicFramePr>
        <p:xfrm>
          <a:off x="6582857" y="2773352"/>
          <a:ext cx="780288" cy="201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0288">
                  <a:extLst>
                    <a:ext uri="{9D8B030D-6E8A-4147-A177-3AD203B41FA5}">
                      <a16:colId xmlns:a16="http://schemas.microsoft.com/office/drawing/2014/main" val="4240797546"/>
                    </a:ext>
                  </a:extLst>
                </a:gridCol>
              </a:tblGrid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rarely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3587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am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27054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did 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5441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88904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I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34822"/>
                  </a:ext>
                </a:extLst>
              </a:tr>
              <a:tr h="3029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+mn-ea"/>
                          <a:ea typeface="+mn-ea"/>
                        </a:rPr>
                        <a:t>they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5967"/>
                  </a:ext>
                </a:extLst>
              </a:tr>
            </a:tbl>
          </a:graphicData>
        </a:graphic>
      </p:graphicFrame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FD83A3E-320D-4CA8-A570-A139F810C0A5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16200000" flipH="1" flipV="1">
            <a:off x="8616570" y="874767"/>
            <a:ext cx="255015" cy="3542153"/>
          </a:xfrm>
          <a:prstGeom prst="curvedConnector3">
            <a:avLst>
              <a:gd name="adj1" fmla="val -89642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2BDF3A-68DD-403C-8EA3-064E5DCDBC3A}"/>
              </a:ext>
            </a:extLst>
          </p:cNvPr>
          <p:cNvGrpSpPr/>
          <p:nvPr/>
        </p:nvGrpSpPr>
        <p:grpSpPr>
          <a:xfrm>
            <a:off x="7439184" y="2861237"/>
            <a:ext cx="1372077" cy="1819656"/>
            <a:chOff x="4827555" y="701802"/>
            <a:chExt cx="1372077" cy="1819656"/>
          </a:xfrm>
          <a:solidFill>
            <a:schemeClr val="accent2">
              <a:lumMod val="5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5B97A5-4744-423F-9E14-01BF6C763900}"/>
                </a:ext>
              </a:extLst>
            </p:cNvPr>
            <p:cNvSpPr/>
            <p:nvPr/>
          </p:nvSpPr>
          <p:spPr>
            <a:xfrm>
              <a:off x="4855594" y="701802"/>
              <a:ext cx="1344038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45AAD3-DFD5-4FF2-B34D-0A0590D9AC5B}"/>
                </a:ext>
              </a:extLst>
            </p:cNvPr>
            <p:cNvSpPr/>
            <p:nvPr/>
          </p:nvSpPr>
          <p:spPr>
            <a:xfrm>
              <a:off x="4855594" y="1018413"/>
              <a:ext cx="1118486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1CCB8D-1129-459B-8D7C-9A473996C3B4}"/>
                </a:ext>
              </a:extLst>
            </p:cNvPr>
            <p:cNvSpPr/>
            <p:nvPr/>
          </p:nvSpPr>
          <p:spPr>
            <a:xfrm>
              <a:off x="4855594" y="1335024"/>
              <a:ext cx="457070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945BBC-F8C9-405F-8CD0-87292A6A03D8}"/>
                </a:ext>
              </a:extLst>
            </p:cNvPr>
            <p:cNvSpPr/>
            <p:nvPr/>
          </p:nvSpPr>
          <p:spPr>
            <a:xfrm>
              <a:off x="4855594" y="2052828"/>
              <a:ext cx="386966" cy="151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8578B3-9A06-461A-9D17-50D6FB28C93D}"/>
                </a:ext>
              </a:extLst>
            </p:cNvPr>
            <p:cNvSpPr/>
            <p:nvPr/>
          </p:nvSpPr>
          <p:spPr>
            <a:xfrm>
              <a:off x="4855594" y="2366010"/>
              <a:ext cx="310515" cy="155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CBB559-F2A8-4726-923A-AEC931D73C65}"/>
                </a:ext>
              </a:extLst>
            </p:cNvPr>
            <p:cNvSpPr txBox="1"/>
            <p:nvPr/>
          </p:nvSpPr>
          <p:spPr>
            <a:xfrm>
              <a:off x="4827555" y="1619758"/>
              <a:ext cx="677108" cy="335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Comic Sans MS" panose="030F0702030302020204" pitchFamily="66" charset="0"/>
                </a:rPr>
                <a:t>…</a:t>
              </a:r>
              <a:endParaRPr lang="zh-CN" altLang="en-US" sz="3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4FF4AED-005D-4531-9D9F-0782A40FEAAE}"/>
              </a:ext>
            </a:extLst>
          </p:cNvPr>
          <p:cNvSpPr/>
          <p:nvPr/>
        </p:nvSpPr>
        <p:spPr>
          <a:xfrm>
            <a:off x="6026980" y="4914318"/>
            <a:ext cx="2840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Ranked words ordered by probability </a:t>
            </a:r>
            <a:endParaRPr lang="zh-CN" altLang="en-US" sz="2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790743-5A1E-40B9-AB1A-53B954B04E89}"/>
              </a:ext>
            </a:extLst>
          </p:cNvPr>
          <p:cNvSpPr/>
          <p:nvPr/>
        </p:nvSpPr>
        <p:spPr>
          <a:xfrm>
            <a:off x="395078" y="2197225"/>
            <a:ext cx="5572845" cy="1736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u="sng" dirty="0"/>
              <a:t>Observation: </a:t>
            </a:r>
          </a:p>
          <a:p>
            <a:r>
              <a:rPr lang="en-US" altLang="zh-CN" sz="2400" dirty="0"/>
              <a:t>model assigns </a:t>
            </a:r>
            <a:r>
              <a:rPr lang="en-US" altLang="zh-CN" sz="2400" b="1" dirty="0"/>
              <a:t>much higher rank to rare words</a:t>
            </a:r>
            <a:r>
              <a:rPr lang="en-US" altLang="zh-CN" sz="2400" dirty="0"/>
              <a:t> when appear in training texts </a:t>
            </a:r>
            <a:r>
              <a:rPr lang="en-US" altLang="zh-CN" sz="2400" dirty="0" err="1"/>
              <a:t>v.s</a:t>
            </a:r>
            <a:r>
              <a:rPr lang="en-US" altLang="zh-CN" sz="2400" dirty="0"/>
              <a:t>. in unseen texts</a:t>
            </a:r>
            <a:endParaRPr lang="en-US" altLang="zh-CN" sz="2400" b="1" dirty="0"/>
          </a:p>
        </p:txBody>
      </p:sp>
      <p:sp>
        <p:nvSpPr>
          <p:cNvPr id="24" name="Rectangle: Rounded Corners 154">
            <a:extLst>
              <a:ext uri="{FF2B5EF4-FFF2-40B4-BE49-F238E27FC236}">
                <a16:creationId xmlns:a16="http://schemas.microsoft.com/office/drawing/2014/main" id="{AC26410B-E3D0-2A4E-89BF-25F3A8461F31}"/>
              </a:ext>
            </a:extLst>
          </p:cNvPr>
          <p:cNvSpPr/>
          <p:nvPr/>
        </p:nvSpPr>
        <p:spPr>
          <a:xfrm>
            <a:off x="1000841" y="4931353"/>
            <a:ext cx="4477499" cy="837676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Signal for distinguishing training data and unseen data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743A3A-115A-034E-B557-F568AA9144C5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181501" y="3933871"/>
            <a:ext cx="0" cy="980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07DA0-3AD7-4604-80AF-507535F9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5EC3D84A-8400-4B25-B3C9-83AC6842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+mj-ea"/>
              </a:rPr>
              <a:t>Word Prediction in Text-generation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5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9B042D-A824-4045-BC6E-1CCFF8BC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72903"/>
              </p:ext>
            </p:extLst>
          </p:nvPr>
        </p:nvGraphicFramePr>
        <p:xfrm>
          <a:off x="5750806" y="2316277"/>
          <a:ext cx="2605516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83797">
                  <a:extLst>
                    <a:ext uri="{9D8B030D-6E8A-4147-A177-3AD203B41FA5}">
                      <a16:colId xmlns:a16="http://schemas.microsoft.com/office/drawing/2014/main" val="1540629077"/>
                    </a:ext>
                  </a:extLst>
                </a:gridCol>
                <a:gridCol w="1421719">
                  <a:extLst>
                    <a:ext uri="{9D8B030D-6E8A-4147-A177-3AD203B41FA5}">
                      <a16:colId xmlns:a16="http://schemas.microsoft.com/office/drawing/2014/main" val="3967802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rarely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8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drink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4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beer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32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141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71ED4-427F-4C23-BB8B-FDB86D64B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18392"/>
              </p:ext>
            </p:extLst>
          </p:nvPr>
        </p:nvGraphicFramePr>
        <p:xfrm>
          <a:off x="5750805" y="3739178"/>
          <a:ext cx="2605516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83797">
                  <a:extLst>
                    <a:ext uri="{9D8B030D-6E8A-4147-A177-3AD203B41FA5}">
                      <a16:colId xmlns:a16="http://schemas.microsoft.com/office/drawing/2014/main" val="1540629077"/>
                    </a:ext>
                  </a:extLst>
                </a:gridCol>
                <a:gridCol w="1421719">
                  <a:extLst>
                    <a:ext uri="{9D8B030D-6E8A-4147-A177-3AD203B41FA5}">
                      <a16:colId xmlns:a16="http://schemas.microsoft.com/office/drawing/2014/main" val="3967802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+mn-ea"/>
                          <a:ea typeface="+mn-ea"/>
                        </a:rPr>
                        <a:t>often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b="1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8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+mn-ea"/>
                          <a:ea typeface="+mn-ea"/>
                        </a:rPr>
                        <a:t>drink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b="1" dirty="0">
                          <a:latin typeface="+mn-ea"/>
                          <a:ea typeface="+mn-ea"/>
                        </a:rPr>
                        <a:t>123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4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+mn-ea"/>
                          <a:ea typeface="+mn-ea"/>
                        </a:rPr>
                        <a:t>soda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b="1" dirty="0">
                          <a:latin typeface="+mn-ea"/>
                          <a:ea typeface="+mn-ea"/>
                        </a:rPr>
                        <a:t>213</a:t>
                      </a:r>
                      <a:endParaRPr lang="zh-CN" altLang="en-US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1414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FD1F71E-EB6F-4A12-9D44-E0DA0538F4EA}"/>
              </a:ext>
            </a:extLst>
          </p:cNvPr>
          <p:cNvSpPr txBox="1"/>
          <p:nvPr/>
        </p:nvSpPr>
        <p:spPr>
          <a:xfrm>
            <a:off x="271714" y="2296213"/>
            <a:ext cx="1697903" cy="940653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omic Sans MS" panose="030F0702030302020204" pitchFamily="66" charset="0"/>
              </a:rPr>
              <a:t>I rarely drink beer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7E5842-1356-4F4B-B82F-01A5FB6B7B03}"/>
              </a:ext>
            </a:extLst>
          </p:cNvPr>
          <p:cNvSpPr/>
          <p:nvPr/>
        </p:nvSpPr>
        <p:spPr>
          <a:xfrm>
            <a:off x="207510" y="1956408"/>
            <a:ext cx="177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i="1" dirty="0">
                <a:latin typeface="+mn-ea"/>
              </a:rPr>
              <a:t>Training texts</a:t>
            </a:r>
            <a:endParaRPr lang="zh-CN" altLang="en-US" sz="2000" b="1" i="1" dirty="0">
              <a:latin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5E1154-D3B8-4EC1-876F-AB51BD47742D}"/>
              </a:ext>
            </a:extLst>
          </p:cNvPr>
          <p:cNvSpPr/>
          <p:nvPr/>
        </p:nvSpPr>
        <p:spPr>
          <a:xfrm>
            <a:off x="182768" y="3537507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i="1" dirty="0">
                <a:latin typeface="+mn-ea"/>
              </a:rPr>
              <a:t>Unseen texts</a:t>
            </a:r>
            <a:endParaRPr lang="zh-CN" altLang="en-US" sz="2000" b="1" i="1" dirty="0">
              <a:latin typeface="+mn-ea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A19FD2-0939-4727-A3A0-B9F3C0CF0262}"/>
              </a:ext>
            </a:extLst>
          </p:cNvPr>
          <p:cNvCxnSpPr>
            <a:cxnSpLocks/>
          </p:cNvCxnSpPr>
          <p:nvPr/>
        </p:nvCxnSpPr>
        <p:spPr>
          <a:xfrm>
            <a:off x="5074993" y="2926960"/>
            <a:ext cx="42246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795734-A4BB-416D-BF42-F21654457456}"/>
              </a:ext>
            </a:extLst>
          </p:cNvPr>
          <p:cNvCxnSpPr>
            <a:cxnSpLocks/>
          </p:cNvCxnSpPr>
          <p:nvPr/>
        </p:nvCxnSpPr>
        <p:spPr>
          <a:xfrm>
            <a:off x="2057009" y="2766540"/>
            <a:ext cx="42246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B2FB4E-F18D-4C1F-9329-403DAFD01E23}"/>
              </a:ext>
            </a:extLst>
          </p:cNvPr>
          <p:cNvCxnSpPr>
            <a:cxnSpLocks/>
          </p:cNvCxnSpPr>
          <p:nvPr/>
        </p:nvCxnSpPr>
        <p:spPr>
          <a:xfrm>
            <a:off x="2057009" y="4316887"/>
            <a:ext cx="42246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2FD6EB-DED9-4417-96FC-0F147372842D}"/>
              </a:ext>
            </a:extLst>
          </p:cNvPr>
          <p:cNvCxnSpPr>
            <a:cxnSpLocks/>
          </p:cNvCxnSpPr>
          <p:nvPr/>
        </p:nvCxnSpPr>
        <p:spPr>
          <a:xfrm>
            <a:off x="5074993" y="4283665"/>
            <a:ext cx="42246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CED86C-4298-46AD-8D8D-E9939C037C9D}"/>
              </a:ext>
            </a:extLst>
          </p:cNvPr>
          <p:cNvSpPr txBox="1"/>
          <p:nvPr/>
        </p:nvSpPr>
        <p:spPr>
          <a:xfrm>
            <a:off x="245180" y="3833420"/>
            <a:ext cx="1697903" cy="940653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omic Sans MS" panose="030F0702030302020204" pitchFamily="66" charset="0"/>
              </a:rPr>
              <a:t>I often drink soda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6" name="Freeform 502">
            <a:extLst>
              <a:ext uri="{FF2B5EF4-FFF2-40B4-BE49-F238E27FC236}">
                <a16:creationId xmlns:a16="http://schemas.microsoft.com/office/drawing/2014/main" id="{D25AC8A2-C630-A542-A7C0-1752D3555EC3}"/>
              </a:ext>
            </a:extLst>
          </p:cNvPr>
          <p:cNvSpPr>
            <a:spLocks noEditPoints="1"/>
          </p:cNvSpPr>
          <p:nvPr/>
        </p:nvSpPr>
        <p:spPr bwMode="auto">
          <a:xfrm>
            <a:off x="7409542" y="3971283"/>
            <a:ext cx="1053647" cy="5161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8341C-6C40-4C6B-9A67-6272B6460B99}"/>
              </a:ext>
            </a:extLst>
          </p:cNvPr>
          <p:cNvGrpSpPr/>
          <p:nvPr/>
        </p:nvGrpSpPr>
        <p:grpSpPr>
          <a:xfrm>
            <a:off x="8656044" y="1484668"/>
            <a:ext cx="3535956" cy="3704850"/>
            <a:chOff x="8656044" y="1484668"/>
            <a:chExt cx="3535956" cy="370485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852D349-E1E0-F340-B590-4E73B3EF222B}"/>
                </a:ext>
              </a:extLst>
            </p:cNvPr>
            <p:cNvCxnSpPr>
              <a:cxnSpLocks/>
            </p:cNvCxnSpPr>
            <p:nvPr/>
          </p:nvCxnSpPr>
          <p:spPr>
            <a:xfrm>
              <a:off x="8725664" y="2913480"/>
              <a:ext cx="42246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277C058-597B-1E45-AF22-4FC1DBB3BB9B}"/>
                </a:ext>
              </a:extLst>
            </p:cNvPr>
            <p:cNvGrpSpPr/>
            <p:nvPr/>
          </p:nvGrpSpPr>
          <p:grpSpPr>
            <a:xfrm>
              <a:off x="9550748" y="1956408"/>
              <a:ext cx="1552727" cy="1347552"/>
              <a:chOff x="9472065" y="1918707"/>
              <a:chExt cx="1552727" cy="1347552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C9E699-0764-C04A-8699-1F47FF2363CA}"/>
                  </a:ext>
                </a:extLst>
              </p:cNvPr>
              <p:cNvSpPr/>
              <p:nvPr/>
            </p:nvSpPr>
            <p:spPr>
              <a:xfrm rot="16200000">
                <a:off x="8877770" y="2513002"/>
                <a:ext cx="1344038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9C55C3-14D0-B349-AE1B-E1E3D3CCC8C5}"/>
                  </a:ext>
                </a:extLst>
              </p:cNvPr>
              <p:cNvSpPr/>
              <p:nvPr/>
            </p:nvSpPr>
            <p:spPr>
              <a:xfrm rot="16200000">
                <a:off x="9235979" y="2673276"/>
                <a:ext cx="102349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7F89D64-1DD2-6243-8F00-DF3C2703DD6D}"/>
                  </a:ext>
                </a:extLst>
              </p:cNvPr>
              <p:cNvSpPr/>
              <p:nvPr/>
            </p:nvSpPr>
            <p:spPr>
              <a:xfrm rot="16200000">
                <a:off x="9717124" y="2956486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162007E-80CE-5446-9500-25747857BE75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E5A5170-8984-1642-97E0-D5DD90644E08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27D4738-7CA7-4B4D-BC79-AE6757536960}"/>
                  </a:ext>
                </a:extLst>
              </p:cNvPr>
              <p:cNvSpPr/>
              <p:nvPr/>
            </p:nvSpPr>
            <p:spPr>
              <a:xfrm rot="16200000">
                <a:off x="10318852" y="2960000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F3C33A2-82A5-CA44-B18A-25011C0E3FCE}"/>
                  </a:ext>
                </a:extLst>
              </p:cNvPr>
              <p:cNvSpPr/>
              <p:nvPr/>
            </p:nvSpPr>
            <p:spPr>
              <a:xfrm rot="16200000">
                <a:off x="10553744" y="2997259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EABE676-BB31-644C-88DC-6E62DB404D5C}"/>
                  </a:ext>
                </a:extLst>
              </p:cNvPr>
              <p:cNvSpPr/>
              <p:nvPr/>
            </p:nvSpPr>
            <p:spPr>
              <a:xfrm rot="16200000">
                <a:off x="10791810" y="3029702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84F241D-D223-764C-859D-FA23D8D29494}"/>
                </a:ext>
              </a:extLst>
            </p:cNvPr>
            <p:cNvCxnSpPr>
              <a:cxnSpLocks/>
            </p:cNvCxnSpPr>
            <p:nvPr/>
          </p:nvCxnSpPr>
          <p:spPr>
            <a:xfrm>
              <a:off x="8725664" y="4401428"/>
              <a:ext cx="42246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1AB6923-50D4-0245-9A78-A1FDAD1C53C4}"/>
                </a:ext>
              </a:extLst>
            </p:cNvPr>
            <p:cNvGrpSpPr/>
            <p:nvPr/>
          </p:nvGrpSpPr>
          <p:grpSpPr>
            <a:xfrm>
              <a:off x="9550748" y="4303748"/>
              <a:ext cx="1544505" cy="885770"/>
              <a:chOff x="9472065" y="2380489"/>
              <a:chExt cx="1544505" cy="88577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6F720E3-B904-D04F-BA45-0F43380550EC}"/>
                  </a:ext>
                </a:extLst>
              </p:cNvPr>
              <p:cNvSpPr/>
              <p:nvPr/>
            </p:nvSpPr>
            <p:spPr>
              <a:xfrm rot="16200000">
                <a:off x="9104549" y="2748005"/>
                <a:ext cx="882256" cy="147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0C6A2C6-979F-ED4B-86A9-0F0AB3814EE7}"/>
                  </a:ext>
                </a:extLst>
              </p:cNvPr>
              <p:cNvSpPr/>
              <p:nvPr/>
            </p:nvSpPr>
            <p:spPr>
              <a:xfrm rot="16200000">
                <a:off x="9515076" y="2960597"/>
                <a:ext cx="457071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A5ACCF2-ED72-0746-AD9F-D48271A97841}"/>
                  </a:ext>
                </a:extLst>
              </p:cNvPr>
              <p:cNvSpPr/>
              <p:nvPr/>
            </p:nvSpPr>
            <p:spPr>
              <a:xfrm rot="16200000">
                <a:off x="9670659" y="2911499"/>
                <a:ext cx="548522" cy="1539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A1C353E-4DFF-E344-83C6-440AC5EF7335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E0E6683-D7EF-B649-97F6-345404AC13CD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56E74B5-2BB0-F845-A2CD-AD2AA2202231}"/>
                  </a:ext>
                </a:extLst>
              </p:cNvPr>
              <p:cNvSpPr/>
              <p:nvPr/>
            </p:nvSpPr>
            <p:spPr>
              <a:xfrm rot="16200000">
                <a:off x="10267257" y="2916629"/>
                <a:ext cx="552036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50270B-C384-3C4D-BF95-E2587C5795D9}"/>
                  </a:ext>
                </a:extLst>
              </p:cNvPr>
              <p:cNvSpPr/>
              <p:nvPr/>
            </p:nvSpPr>
            <p:spPr>
              <a:xfrm rot="16200000">
                <a:off x="10433635" y="2880960"/>
                <a:ext cx="623374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30FB6AE-DAD5-B640-8E5A-CD80851A7D78}"/>
                  </a:ext>
                </a:extLst>
              </p:cNvPr>
              <p:cNvSpPr/>
              <p:nvPr/>
            </p:nvSpPr>
            <p:spPr>
              <a:xfrm rot="16200000">
                <a:off x="10714451" y="2960565"/>
                <a:ext cx="457011" cy="1472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E20A3BF-A9E6-CC4E-91C3-78642A72444D}"/>
                </a:ext>
              </a:extLst>
            </p:cNvPr>
            <p:cNvSpPr/>
            <p:nvPr/>
          </p:nvSpPr>
          <p:spPr>
            <a:xfrm>
              <a:off x="8656044" y="1484668"/>
              <a:ext cx="35359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i="1" dirty="0">
                  <a:latin typeface="+mn-ea"/>
                </a:rPr>
                <a:t>Histogram of ranks</a:t>
              </a:r>
              <a:endParaRPr lang="zh-CN" altLang="en-US" sz="2000" b="1" i="1" dirty="0">
                <a:latin typeface="+mn-ea"/>
              </a:endParaRPr>
            </a:p>
          </p:txBody>
        </p:sp>
      </p:grpSp>
      <p:sp>
        <p:nvSpPr>
          <p:cNvPr id="118" name="Rectangle: Rounded Corners 154">
            <a:extLst>
              <a:ext uri="{FF2B5EF4-FFF2-40B4-BE49-F238E27FC236}">
                <a16:creationId xmlns:a16="http://schemas.microsoft.com/office/drawing/2014/main" id="{3B53D3A1-2F04-3C4A-A34A-95CCF5669F80}"/>
              </a:ext>
            </a:extLst>
          </p:cNvPr>
          <p:cNvSpPr/>
          <p:nvPr/>
        </p:nvSpPr>
        <p:spPr>
          <a:xfrm>
            <a:off x="1033156" y="5623669"/>
            <a:ext cx="5234150" cy="837676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How to infer whether my data was used for training the model?</a:t>
            </a:r>
          </a:p>
        </p:txBody>
      </p:sp>
      <p:sp>
        <p:nvSpPr>
          <p:cNvPr id="120" name="Rectangle: Rounded Corners 21">
            <a:extLst>
              <a:ext uri="{FF2B5EF4-FFF2-40B4-BE49-F238E27FC236}">
                <a16:creationId xmlns:a16="http://schemas.microsoft.com/office/drawing/2014/main" id="{842E4781-43CB-5344-8EDA-18EE0B46178B}"/>
              </a:ext>
            </a:extLst>
          </p:cNvPr>
          <p:cNvSpPr/>
          <p:nvPr/>
        </p:nvSpPr>
        <p:spPr>
          <a:xfrm>
            <a:off x="7963277" y="5575560"/>
            <a:ext cx="2793146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Use supervised learning!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1D93BB5-B237-2749-9158-F827EB8492B1}"/>
              </a:ext>
            </a:extLst>
          </p:cNvPr>
          <p:cNvCxnSpPr>
            <a:cxnSpLocks/>
            <a:stCxn id="118" idx="3"/>
            <a:endCxn id="120" idx="1"/>
          </p:cNvCxnSpPr>
          <p:nvPr/>
        </p:nvCxnSpPr>
        <p:spPr>
          <a:xfrm flipV="1">
            <a:off x="6267306" y="6035261"/>
            <a:ext cx="1695971" cy="72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xplosion 1 123">
            <a:extLst>
              <a:ext uri="{FF2B5EF4-FFF2-40B4-BE49-F238E27FC236}">
                <a16:creationId xmlns:a16="http://schemas.microsoft.com/office/drawing/2014/main" id="{5E067674-138A-8942-B905-8FAF15443CA4}"/>
              </a:ext>
            </a:extLst>
          </p:cNvPr>
          <p:cNvSpPr/>
          <p:nvPr/>
        </p:nvSpPr>
        <p:spPr>
          <a:xfrm>
            <a:off x="8779515" y="2821858"/>
            <a:ext cx="3196291" cy="193453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Distinguishable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difference!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76DA5BD-5FA6-0742-B45E-79A1AC9F69B6}"/>
              </a:ext>
            </a:extLst>
          </p:cNvPr>
          <p:cNvGrpSpPr/>
          <p:nvPr/>
        </p:nvGrpSpPr>
        <p:grpSpPr>
          <a:xfrm>
            <a:off x="2586505" y="2423444"/>
            <a:ext cx="2350740" cy="2167566"/>
            <a:chOff x="838200" y="3429000"/>
            <a:chExt cx="1660635" cy="1604729"/>
          </a:xfrm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34ABC517-9CC5-9D41-87A1-50B41E4AC227}"/>
                </a:ext>
              </a:extLst>
            </p:cNvPr>
            <p:cNvSpPr/>
            <p:nvPr/>
          </p:nvSpPr>
          <p:spPr>
            <a:xfrm>
              <a:off x="838200" y="3429000"/>
              <a:ext cx="1660635" cy="1604729"/>
            </a:xfrm>
            <a:prstGeom prst="roundRect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Target model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6FF7F69-CE5D-FB41-8E93-45D81D86C6F3}"/>
                </a:ext>
              </a:extLst>
            </p:cNvPr>
            <p:cNvGrpSpPr/>
            <p:nvPr/>
          </p:nvGrpSpPr>
          <p:grpSpPr>
            <a:xfrm>
              <a:off x="1063286" y="3902915"/>
              <a:ext cx="1216201" cy="985785"/>
              <a:chOff x="2103120" y="1970532"/>
              <a:chExt cx="4684014" cy="3250692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842489F-4A1C-C748-869A-FE3BA56F1F5E}"/>
                  </a:ext>
                </a:extLst>
              </p:cNvPr>
              <p:cNvSpPr/>
              <p:nvPr/>
            </p:nvSpPr>
            <p:spPr>
              <a:xfrm>
                <a:off x="2103120" y="4736592"/>
                <a:ext cx="1243584" cy="4846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70154DA8-6EAA-D942-BAEE-43D2CC7633A8}"/>
                  </a:ext>
                </a:extLst>
              </p:cNvPr>
              <p:cNvSpPr/>
              <p:nvPr/>
            </p:nvSpPr>
            <p:spPr>
              <a:xfrm>
                <a:off x="2171700" y="3236976"/>
                <a:ext cx="1101852" cy="71780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4EFA854-660B-9B49-BC49-DE32D6D419E1}"/>
                  </a:ext>
                </a:extLst>
              </p:cNvPr>
              <p:cNvSpPr/>
              <p:nvPr/>
            </p:nvSpPr>
            <p:spPr>
              <a:xfrm>
                <a:off x="2103120" y="1970532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029498E-2878-F743-855B-4DB514ABFE1A}"/>
                  </a:ext>
                </a:extLst>
              </p:cNvPr>
              <p:cNvSpPr/>
              <p:nvPr/>
            </p:nvSpPr>
            <p:spPr>
              <a:xfrm>
                <a:off x="3824478" y="4736592"/>
                <a:ext cx="1243584" cy="4846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94918E5C-2599-6844-906F-AFC128B5E63A}"/>
                  </a:ext>
                </a:extLst>
              </p:cNvPr>
              <p:cNvSpPr/>
              <p:nvPr/>
            </p:nvSpPr>
            <p:spPr>
              <a:xfrm>
                <a:off x="3893058" y="3236976"/>
                <a:ext cx="1101852" cy="71780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32F78E5-1128-A244-A965-437BE4CB15E0}"/>
                  </a:ext>
                </a:extLst>
              </p:cNvPr>
              <p:cNvSpPr/>
              <p:nvPr/>
            </p:nvSpPr>
            <p:spPr>
              <a:xfrm>
                <a:off x="3824478" y="1970532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F3EDBAF7-51D6-6F47-8346-E8A0C54B8AEE}"/>
                  </a:ext>
                </a:extLst>
              </p:cNvPr>
              <p:cNvSpPr/>
              <p:nvPr/>
            </p:nvSpPr>
            <p:spPr>
              <a:xfrm>
                <a:off x="5543550" y="4736592"/>
                <a:ext cx="1243584" cy="4846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987F08E-F4DC-DC4E-80B6-4DE16C4D38F0}"/>
                  </a:ext>
                </a:extLst>
              </p:cNvPr>
              <p:cNvSpPr/>
              <p:nvPr/>
            </p:nvSpPr>
            <p:spPr>
              <a:xfrm>
                <a:off x="5612130" y="3236976"/>
                <a:ext cx="1101852" cy="71780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BBF34CD-61AD-3446-8DC7-00C5E895E80F}"/>
                  </a:ext>
                </a:extLst>
              </p:cNvPr>
              <p:cNvSpPr/>
              <p:nvPr/>
            </p:nvSpPr>
            <p:spPr>
              <a:xfrm>
                <a:off x="5543550" y="1970532"/>
                <a:ext cx="1243584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A43B7586-A444-8945-BB8F-4F3EFAE75D24}"/>
                  </a:ext>
                </a:extLst>
              </p:cNvPr>
              <p:cNvCxnSpPr>
                <a:stCxn id="159" idx="0"/>
                <a:endCxn id="160" idx="4"/>
              </p:cNvCxnSpPr>
              <p:nvPr/>
            </p:nvCxnSpPr>
            <p:spPr>
              <a:xfrm flipH="1" flipV="1">
                <a:off x="2722626" y="3954780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7DEADEF9-B26E-6F45-9CAB-8830FADB1F85}"/>
                  </a:ext>
                </a:extLst>
              </p:cNvPr>
              <p:cNvCxnSpPr>
                <a:cxnSpLocks/>
                <a:stCxn id="162" idx="0"/>
                <a:endCxn id="163" idx="4"/>
              </p:cNvCxnSpPr>
              <p:nvPr/>
            </p:nvCxnSpPr>
            <p:spPr>
              <a:xfrm flipH="1" flipV="1">
                <a:off x="4443984" y="3954780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64D611CA-F019-B34E-82C8-29F9F6D59D8D}"/>
                  </a:ext>
                </a:extLst>
              </p:cNvPr>
              <p:cNvCxnSpPr>
                <a:cxnSpLocks/>
                <a:stCxn id="165" idx="0"/>
                <a:endCxn id="166" idx="4"/>
              </p:cNvCxnSpPr>
              <p:nvPr/>
            </p:nvCxnSpPr>
            <p:spPr>
              <a:xfrm flipH="1" flipV="1">
                <a:off x="6163056" y="3954780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6279DB10-5E92-2244-879C-D1C8CBFBE64E}"/>
                  </a:ext>
                </a:extLst>
              </p:cNvPr>
              <p:cNvCxnSpPr>
                <a:cxnSpLocks/>
                <a:stCxn id="160" idx="6"/>
                <a:endCxn id="163" idx="2"/>
              </p:cNvCxnSpPr>
              <p:nvPr/>
            </p:nvCxnSpPr>
            <p:spPr>
              <a:xfrm>
                <a:off x="3273552" y="3595878"/>
                <a:ext cx="61950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D5CE14FF-95EA-4840-A939-742840885854}"/>
                  </a:ext>
                </a:extLst>
              </p:cNvPr>
              <p:cNvCxnSpPr>
                <a:cxnSpLocks/>
                <a:stCxn id="163" idx="6"/>
                <a:endCxn id="166" idx="2"/>
              </p:cNvCxnSpPr>
              <p:nvPr/>
            </p:nvCxnSpPr>
            <p:spPr>
              <a:xfrm>
                <a:off x="4994910" y="3595878"/>
                <a:ext cx="61722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B27C6389-F607-1247-90CB-131229A319F2}"/>
                  </a:ext>
                </a:extLst>
              </p:cNvPr>
              <p:cNvCxnSpPr>
                <a:cxnSpLocks/>
                <a:stCxn id="160" idx="0"/>
                <a:endCxn id="161" idx="2"/>
              </p:cNvCxnSpPr>
              <p:nvPr/>
            </p:nvCxnSpPr>
            <p:spPr>
              <a:xfrm flipV="1">
                <a:off x="2722626" y="2455164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47D5A28-DFC9-7042-96B2-9F3A6FAF06F5}"/>
                  </a:ext>
                </a:extLst>
              </p:cNvPr>
              <p:cNvCxnSpPr>
                <a:cxnSpLocks/>
                <a:stCxn id="163" idx="0"/>
                <a:endCxn id="164" idx="2"/>
              </p:cNvCxnSpPr>
              <p:nvPr/>
            </p:nvCxnSpPr>
            <p:spPr>
              <a:xfrm flipV="1">
                <a:off x="4443984" y="2455164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7ED82B00-3012-D848-93EC-E2C1480FC0EE}"/>
                  </a:ext>
                </a:extLst>
              </p:cNvPr>
              <p:cNvCxnSpPr>
                <a:cxnSpLocks/>
                <a:stCxn id="166" idx="0"/>
                <a:endCxn id="167" idx="2"/>
              </p:cNvCxnSpPr>
              <p:nvPr/>
            </p:nvCxnSpPr>
            <p:spPr>
              <a:xfrm flipV="1">
                <a:off x="6163056" y="2455164"/>
                <a:ext cx="2286" cy="781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079DE5-EEEE-8446-AC28-3EA7955A6B61}"/>
              </a:ext>
            </a:extLst>
          </p:cNvPr>
          <p:cNvSpPr/>
          <p:nvPr/>
        </p:nvSpPr>
        <p:spPr>
          <a:xfrm>
            <a:off x="6678847" y="1866101"/>
            <a:ext cx="191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+mn-ea"/>
              </a:rPr>
              <a:t>Predicted 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2D3FE-4525-46C2-9A8B-6BE4AD2D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043172-84CF-46C4-AEA0-669E93F9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</a:rPr>
              <a:t>Word Prediction in Text-generation Models</a:t>
            </a:r>
            <a:endParaRPr lang="zh-CN" altLang="en-US" dirty="0"/>
          </a:p>
        </p:txBody>
      </p:sp>
      <p:sp>
        <p:nvSpPr>
          <p:cNvPr id="73" name="Freeform 502">
            <a:extLst>
              <a:ext uri="{FF2B5EF4-FFF2-40B4-BE49-F238E27FC236}">
                <a16:creationId xmlns:a16="http://schemas.microsoft.com/office/drawing/2014/main" id="{E669F097-850B-46E3-8BD8-692471A4D21D}"/>
              </a:ext>
            </a:extLst>
          </p:cNvPr>
          <p:cNvSpPr>
            <a:spLocks noEditPoints="1"/>
          </p:cNvSpPr>
          <p:nvPr/>
        </p:nvSpPr>
        <p:spPr bwMode="auto">
          <a:xfrm>
            <a:off x="7446111" y="2616649"/>
            <a:ext cx="1053647" cy="5354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31" grpId="0" animBg="1"/>
      <p:bldP spid="66" grpId="0" animBg="1"/>
      <p:bldP spid="118" grpId="0" animBg="1"/>
      <p:bldP spid="120" grpId="0" animBg="1"/>
      <p:bldP spid="124" grpId="0" animBg="1"/>
      <p:bldP spid="10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Connector: Curved 115">
            <a:extLst>
              <a:ext uri="{FF2B5EF4-FFF2-40B4-BE49-F238E27FC236}">
                <a16:creationId xmlns:a16="http://schemas.microsoft.com/office/drawing/2014/main" id="{5C8CB55A-8AEF-3B40-B0F2-85B6C0F5F997}"/>
              </a:ext>
            </a:extLst>
          </p:cNvPr>
          <p:cNvCxnSpPr>
            <a:cxnSpLocks/>
            <a:stCxn id="482" idx="2"/>
            <a:endCxn id="458" idx="1"/>
          </p:cNvCxnSpPr>
          <p:nvPr/>
        </p:nvCxnSpPr>
        <p:spPr>
          <a:xfrm rot="16200000" flipH="1">
            <a:off x="6466659" y="3944528"/>
            <a:ext cx="2474290" cy="1032978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Rounded Rectangle 447">
            <a:extLst>
              <a:ext uri="{FF2B5EF4-FFF2-40B4-BE49-F238E27FC236}">
                <a16:creationId xmlns:a16="http://schemas.microsoft.com/office/drawing/2014/main" id="{30FBB820-1598-DD49-A7D0-968150CE215D}"/>
              </a:ext>
            </a:extLst>
          </p:cNvPr>
          <p:cNvSpPr/>
          <p:nvPr/>
        </p:nvSpPr>
        <p:spPr>
          <a:xfrm>
            <a:off x="3973499" y="1697880"/>
            <a:ext cx="1607162" cy="48887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9FCB5-B2BE-2C4D-BE45-B93B5882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Auditing with Supervised Learning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12D65094-31C3-6740-B3C8-EC971238CA44}"/>
              </a:ext>
            </a:extLst>
          </p:cNvPr>
          <p:cNvGrpSpPr/>
          <p:nvPr/>
        </p:nvGrpSpPr>
        <p:grpSpPr>
          <a:xfrm>
            <a:off x="1626977" y="1880749"/>
            <a:ext cx="1820916" cy="1679027"/>
            <a:chOff x="4789609" y="2636163"/>
            <a:chExt cx="1820916" cy="1679027"/>
          </a:xfrm>
        </p:grpSpPr>
        <p:sp>
          <p:nvSpPr>
            <p:cNvPr id="274" name="Rounded Rectangle 273">
              <a:extLst>
                <a:ext uri="{FF2B5EF4-FFF2-40B4-BE49-F238E27FC236}">
                  <a16:creationId xmlns:a16="http://schemas.microsoft.com/office/drawing/2014/main" id="{3E79660C-EC5A-1345-96C0-2D277A48D860}"/>
                </a:ext>
              </a:extLst>
            </p:cNvPr>
            <p:cNvSpPr/>
            <p:nvPr/>
          </p:nvSpPr>
          <p:spPr>
            <a:xfrm>
              <a:off x="4789609" y="2636163"/>
              <a:ext cx="1820916" cy="1679027"/>
            </a:xfrm>
            <a:prstGeom prst="roundRect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Shadow model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12A094DC-1692-B145-B7DA-03DF2F533AE3}"/>
                </a:ext>
              </a:extLst>
            </p:cNvPr>
            <p:cNvGrpSpPr/>
            <p:nvPr/>
          </p:nvGrpSpPr>
          <p:grpSpPr>
            <a:xfrm>
              <a:off x="5036420" y="3132020"/>
              <a:ext cx="1333586" cy="1031426"/>
              <a:chOff x="2103120" y="1970532"/>
              <a:chExt cx="4684014" cy="3250692"/>
            </a:xfrm>
            <a:solidFill>
              <a:schemeClr val="bg1">
                <a:lumMod val="65000"/>
              </a:schemeClr>
            </a:solidFill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C2A0F4CA-D232-3A4E-B924-A5BA2D8D5B17}"/>
                  </a:ext>
                </a:extLst>
              </p:cNvPr>
              <p:cNvSpPr/>
              <p:nvPr/>
            </p:nvSpPr>
            <p:spPr>
              <a:xfrm>
                <a:off x="2103120" y="473659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18DD395-7BF6-984D-91C4-9A565423FBF1}"/>
                  </a:ext>
                </a:extLst>
              </p:cNvPr>
              <p:cNvSpPr/>
              <p:nvPr/>
            </p:nvSpPr>
            <p:spPr>
              <a:xfrm>
                <a:off x="2171700" y="3236976"/>
                <a:ext cx="1101852" cy="71780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B77975A-13D2-8D46-8C59-901EC7C70A9B}"/>
                  </a:ext>
                </a:extLst>
              </p:cNvPr>
              <p:cNvSpPr/>
              <p:nvPr/>
            </p:nvSpPr>
            <p:spPr>
              <a:xfrm>
                <a:off x="2103120" y="197053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04BCC6E-31AC-A642-8F1B-3FECB093DAA4}"/>
                  </a:ext>
                </a:extLst>
              </p:cNvPr>
              <p:cNvSpPr/>
              <p:nvPr/>
            </p:nvSpPr>
            <p:spPr>
              <a:xfrm>
                <a:off x="3824478" y="473659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2035BAA9-BDF3-2141-BAFE-2EBEC02AA4E9}"/>
                  </a:ext>
                </a:extLst>
              </p:cNvPr>
              <p:cNvSpPr/>
              <p:nvPr/>
            </p:nvSpPr>
            <p:spPr>
              <a:xfrm>
                <a:off x="3893058" y="3236976"/>
                <a:ext cx="1101852" cy="71780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9B73F69C-33F6-144C-B413-9F7E4870D02D}"/>
                  </a:ext>
                </a:extLst>
              </p:cNvPr>
              <p:cNvSpPr/>
              <p:nvPr/>
            </p:nvSpPr>
            <p:spPr>
              <a:xfrm>
                <a:off x="3824478" y="197053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30CD8800-69F3-4947-B7AA-751ABF3E3ED4}"/>
                  </a:ext>
                </a:extLst>
              </p:cNvPr>
              <p:cNvSpPr/>
              <p:nvPr/>
            </p:nvSpPr>
            <p:spPr>
              <a:xfrm>
                <a:off x="5543550" y="473659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18E4DA5A-FE57-764B-B20C-EFACFABBF77C}"/>
                  </a:ext>
                </a:extLst>
              </p:cNvPr>
              <p:cNvSpPr/>
              <p:nvPr/>
            </p:nvSpPr>
            <p:spPr>
              <a:xfrm>
                <a:off x="5612130" y="3236976"/>
                <a:ext cx="1101852" cy="71780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300BA848-E7F1-484B-B59C-A3F22EF90830}"/>
                  </a:ext>
                </a:extLst>
              </p:cNvPr>
              <p:cNvSpPr/>
              <p:nvPr/>
            </p:nvSpPr>
            <p:spPr>
              <a:xfrm>
                <a:off x="5543550" y="1970532"/>
                <a:ext cx="1243584" cy="484632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DE3B9719-8EA4-2D4D-B270-2B2810C046B6}"/>
                  </a:ext>
                </a:extLst>
              </p:cNvPr>
              <p:cNvCxnSpPr>
                <a:stCxn id="276" idx="0"/>
                <a:endCxn id="277" idx="4"/>
              </p:cNvCxnSpPr>
              <p:nvPr/>
            </p:nvCxnSpPr>
            <p:spPr>
              <a:xfrm flipH="1" flipV="1">
                <a:off x="2722626" y="3954780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E3A83D11-FD67-9E4D-BCB3-38E6F44B955A}"/>
                  </a:ext>
                </a:extLst>
              </p:cNvPr>
              <p:cNvCxnSpPr>
                <a:cxnSpLocks/>
                <a:stCxn id="279" idx="0"/>
                <a:endCxn id="280" idx="4"/>
              </p:cNvCxnSpPr>
              <p:nvPr/>
            </p:nvCxnSpPr>
            <p:spPr>
              <a:xfrm flipH="1" flipV="1">
                <a:off x="4443984" y="3954780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8D047B6A-F336-544E-AB30-A7236CE64CBA}"/>
                  </a:ext>
                </a:extLst>
              </p:cNvPr>
              <p:cNvCxnSpPr>
                <a:cxnSpLocks/>
                <a:stCxn id="282" idx="0"/>
                <a:endCxn id="283" idx="4"/>
              </p:cNvCxnSpPr>
              <p:nvPr/>
            </p:nvCxnSpPr>
            <p:spPr>
              <a:xfrm flipH="1" flipV="1">
                <a:off x="6163056" y="3954780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8421579D-85D1-FB44-B98E-BD2ABE786367}"/>
                  </a:ext>
                </a:extLst>
              </p:cNvPr>
              <p:cNvCxnSpPr>
                <a:cxnSpLocks/>
                <a:stCxn id="277" idx="6"/>
                <a:endCxn id="280" idx="2"/>
              </p:cNvCxnSpPr>
              <p:nvPr/>
            </p:nvCxnSpPr>
            <p:spPr>
              <a:xfrm>
                <a:off x="3273552" y="3595878"/>
                <a:ext cx="619506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DB84D638-13F0-8E42-8EF6-A65E2B17061D}"/>
                  </a:ext>
                </a:extLst>
              </p:cNvPr>
              <p:cNvCxnSpPr>
                <a:cxnSpLocks/>
                <a:stCxn id="280" idx="6"/>
                <a:endCxn id="283" idx="2"/>
              </p:cNvCxnSpPr>
              <p:nvPr/>
            </p:nvCxnSpPr>
            <p:spPr>
              <a:xfrm>
                <a:off x="4994910" y="3595878"/>
                <a:ext cx="61722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0312BC7D-47F0-E046-B044-0794EE97BC7E}"/>
                  </a:ext>
                </a:extLst>
              </p:cNvPr>
              <p:cNvCxnSpPr>
                <a:cxnSpLocks/>
                <a:stCxn id="277" idx="0"/>
                <a:endCxn id="278" idx="2"/>
              </p:cNvCxnSpPr>
              <p:nvPr/>
            </p:nvCxnSpPr>
            <p:spPr>
              <a:xfrm flipV="1">
                <a:off x="2722626" y="2455164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1F68FAEC-BB27-9847-96A8-28654D0C0F6C}"/>
                  </a:ext>
                </a:extLst>
              </p:cNvPr>
              <p:cNvCxnSpPr>
                <a:cxnSpLocks/>
                <a:stCxn id="280" idx="0"/>
                <a:endCxn id="281" idx="2"/>
              </p:cNvCxnSpPr>
              <p:nvPr/>
            </p:nvCxnSpPr>
            <p:spPr>
              <a:xfrm flipV="1">
                <a:off x="4443984" y="2455164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E2E18180-CA74-8D40-A416-92901DCE6F68}"/>
                  </a:ext>
                </a:extLst>
              </p:cNvPr>
              <p:cNvCxnSpPr>
                <a:cxnSpLocks/>
                <a:stCxn id="283" idx="0"/>
                <a:endCxn id="284" idx="2"/>
              </p:cNvCxnSpPr>
              <p:nvPr/>
            </p:nvCxnSpPr>
            <p:spPr>
              <a:xfrm flipV="1">
                <a:off x="6163056" y="2455164"/>
                <a:ext cx="2286" cy="781812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3" name="Graphic 332" descr="Database">
            <a:extLst>
              <a:ext uri="{FF2B5EF4-FFF2-40B4-BE49-F238E27FC236}">
                <a16:creationId xmlns:a16="http://schemas.microsoft.com/office/drawing/2014/main" id="{495D40DB-7E19-3A40-93FD-E71B2D15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90" y="1784482"/>
            <a:ext cx="900134" cy="900134"/>
          </a:xfrm>
          <a:prstGeom prst="rect">
            <a:avLst/>
          </a:prstGeom>
          <a:effectLst/>
        </p:spPr>
      </p:pic>
      <p:pic>
        <p:nvPicPr>
          <p:cNvPr id="334" name="Graphic 333" descr="Database">
            <a:extLst>
              <a:ext uri="{FF2B5EF4-FFF2-40B4-BE49-F238E27FC236}">
                <a16:creationId xmlns:a16="http://schemas.microsoft.com/office/drawing/2014/main" id="{E8B0A655-DD99-6B48-AA65-372286135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90" y="2822738"/>
            <a:ext cx="900134" cy="900134"/>
          </a:xfrm>
          <a:prstGeom prst="rect">
            <a:avLst/>
          </a:prstGeom>
          <a:effectLst/>
        </p:spPr>
      </p:pic>
      <p:sp>
        <p:nvSpPr>
          <p:cNvPr id="336" name="TextBox 335">
            <a:extLst>
              <a:ext uri="{FF2B5EF4-FFF2-40B4-BE49-F238E27FC236}">
                <a16:creationId xmlns:a16="http://schemas.microsoft.com/office/drawing/2014/main" id="{D4A120FF-9783-2241-8E10-DA8DC67F81E5}"/>
              </a:ext>
            </a:extLst>
          </p:cNvPr>
          <p:cNvSpPr txBox="1"/>
          <p:nvPr/>
        </p:nvSpPr>
        <p:spPr>
          <a:xfrm>
            <a:off x="324138" y="1511417"/>
            <a:ext cx="74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694C5856-CD99-104F-851D-6DE5C1E36976}"/>
              </a:ext>
            </a:extLst>
          </p:cNvPr>
          <p:cNvSpPr txBox="1"/>
          <p:nvPr/>
        </p:nvSpPr>
        <p:spPr>
          <a:xfrm>
            <a:off x="287991" y="2588349"/>
            <a:ext cx="93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Unseen</a:t>
            </a:r>
          </a:p>
        </p:txBody>
      </p: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AC2FE2FF-7C1A-4743-92DE-4FA49B0C39D5}"/>
              </a:ext>
            </a:extLst>
          </p:cNvPr>
          <p:cNvCxnSpPr>
            <a:cxnSpLocks/>
            <a:stCxn id="333" idx="3"/>
          </p:cNvCxnSpPr>
          <p:nvPr/>
        </p:nvCxnSpPr>
        <p:spPr>
          <a:xfrm>
            <a:off x="1162224" y="2234549"/>
            <a:ext cx="372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7E32AE99-4CF5-1046-A15D-81096A0A3AEF}"/>
              </a:ext>
            </a:extLst>
          </p:cNvPr>
          <p:cNvCxnSpPr>
            <a:cxnSpLocks/>
            <a:stCxn id="334" idx="3"/>
          </p:cNvCxnSpPr>
          <p:nvPr/>
        </p:nvCxnSpPr>
        <p:spPr>
          <a:xfrm>
            <a:off x="1162224" y="3272805"/>
            <a:ext cx="372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5FDDB2-783F-4C44-8CC3-DDC5C6DE0C08}"/>
              </a:ext>
            </a:extLst>
          </p:cNvPr>
          <p:cNvGrpSpPr/>
          <p:nvPr/>
        </p:nvGrpSpPr>
        <p:grpSpPr>
          <a:xfrm>
            <a:off x="4076558" y="1880749"/>
            <a:ext cx="831424" cy="735299"/>
            <a:chOff x="4076558" y="1880749"/>
            <a:chExt cx="831424" cy="735299"/>
          </a:xfrm>
        </p:grpSpPr>
        <p:sp>
          <p:nvSpPr>
            <p:cNvPr id="375" name="Rounded Rectangle 374">
              <a:extLst>
                <a:ext uri="{FF2B5EF4-FFF2-40B4-BE49-F238E27FC236}">
                  <a16:creationId xmlns:a16="http://schemas.microsoft.com/office/drawing/2014/main" id="{60CAB8E6-D4B1-144B-850B-97BE88BA1BC3}"/>
                </a:ext>
              </a:extLst>
            </p:cNvPr>
            <p:cNvSpPr/>
            <p:nvPr/>
          </p:nvSpPr>
          <p:spPr>
            <a:xfrm>
              <a:off x="4076558" y="1880749"/>
              <a:ext cx="831424" cy="73529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16685D36-60A0-3D4F-A861-4AF17FF70CDF}"/>
                </a:ext>
              </a:extLst>
            </p:cNvPr>
            <p:cNvGrpSpPr/>
            <p:nvPr/>
          </p:nvGrpSpPr>
          <p:grpSpPr>
            <a:xfrm>
              <a:off x="4173290" y="1994550"/>
              <a:ext cx="637954" cy="553656"/>
              <a:chOff x="9472065" y="1918707"/>
              <a:chExt cx="1552727" cy="1347552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8F653E58-5057-BC44-9EC7-7F7701E5C141}"/>
                  </a:ext>
                </a:extLst>
              </p:cNvPr>
              <p:cNvSpPr/>
              <p:nvPr/>
            </p:nvSpPr>
            <p:spPr>
              <a:xfrm rot="16200000">
                <a:off x="8877770" y="2513002"/>
                <a:ext cx="1344038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A9AEEA6-C910-7B47-8C5E-A6C908F15501}"/>
                  </a:ext>
                </a:extLst>
              </p:cNvPr>
              <p:cNvSpPr/>
              <p:nvPr/>
            </p:nvSpPr>
            <p:spPr>
              <a:xfrm rot="16200000">
                <a:off x="9235979" y="2673276"/>
                <a:ext cx="102349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65E3CE30-085F-DB42-BE96-A046861A96C3}"/>
                  </a:ext>
                </a:extLst>
              </p:cNvPr>
              <p:cNvSpPr/>
              <p:nvPr/>
            </p:nvSpPr>
            <p:spPr>
              <a:xfrm rot="16200000">
                <a:off x="9717124" y="2956486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8A40D90-4D60-114F-9C91-339E1D6A8D0B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25C1F39F-6CBE-4E4A-9DF2-F191CC59F85E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50ECBAFD-7E94-8D4B-B864-ED22ADD7E631}"/>
                  </a:ext>
                </a:extLst>
              </p:cNvPr>
              <p:cNvSpPr/>
              <p:nvPr/>
            </p:nvSpPr>
            <p:spPr>
              <a:xfrm rot="16200000">
                <a:off x="10318852" y="2960000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21561893-6224-9D4E-9B7A-2FD35E5FAAB9}"/>
                  </a:ext>
                </a:extLst>
              </p:cNvPr>
              <p:cNvSpPr/>
              <p:nvPr/>
            </p:nvSpPr>
            <p:spPr>
              <a:xfrm rot="16200000">
                <a:off x="10553744" y="2997259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7F6580D-5423-4D42-822E-0FB812878A4F}"/>
                  </a:ext>
                </a:extLst>
              </p:cNvPr>
              <p:cNvSpPr/>
              <p:nvPr/>
            </p:nvSpPr>
            <p:spPr>
              <a:xfrm rot="16200000">
                <a:off x="10791810" y="3029702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C488FA-3E03-41AD-ACD9-2502479E58F8}"/>
              </a:ext>
            </a:extLst>
          </p:cNvPr>
          <p:cNvGrpSpPr/>
          <p:nvPr/>
        </p:nvGrpSpPr>
        <p:grpSpPr>
          <a:xfrm>
            <a:off x="4109658" y="2938354"/>
            <a:ext cx="762197" cy="735299"/>
            <a:chOff x="4109658" y="2938354"/>
            <a:chExt cx="762197" cy="735299"/>
          </a:xfrm>
        </p:grpSpPr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B9313EC7-C33B-B240-820B-60529CDB7DD7}"/>
                </a:ext>
              </a:extLst>
            </p:cNvPr>
            <p:cNvSpPr/>
            <p:nvPr/>
          </p:nvSpPr>
          <p:spPr>
            <a:xfrm>
              <a:off x="4109658" y="2938354"/>
              <a:ext cx="762197" cy="73529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DEFD1C54-BA85-9A48-9BB5-35C5DB8E7584}"/>
                </a:ext>
              </a:extLst>
            </p:cNvPr>
            <p:cNvGrpSpPr/>
            <p:nvPr/>
          </p:nvGrpSpPr>
          <p:grpSpPr>
            <a:xfrm>
              <a:off x="4163897" y="3229935"/>
              <a:ext cx="637954" cy="365865"/>
              <a:chOff x="9472065" y="2380489"/>
              <a:chExt cx="1544505" cy="885770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552B501B-502C-CE49-9572-20F768E5187C}"/>
                  </a:ext>
                </a:extLst>
              </p:cNvPr>
              <p:cNvSpPr/>
              <p:nvPr/>
            </p:nvSpPr>
            <p:spPr>
              <a:xfrm rot="16200000">
                <a:off x="9104549" y="2748005"/>
                <a:ext cx="882256" cy="147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892F366-B0F1-364E-BEAA-2B50CBDA3C9D}"/>
                  </a:ext>
                </a:extLst>
              </p:cNvPr>
              <p:cNvSpPr/>
              <p:nvPr/>
            </p:nvSpPr>
            <p:spPr>
              <a:xfrm rot="16200000">
                <a:off x="9515076" y="2960597"/>
                <a:ext cx="457071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793C71F-EFF0-024C-AC6E-F1B816A60100}"/>
                  </a:ext>
                </a:extLst>
              </p:cNvPr>
              <p:cNvSpPr/>
              <p:nvPr/>
            </p:nvSpPr>
            <p:spPr>
              <a:xfrm rot="16200000">
                <a:off x="9670659" y="2911499"/>
                <a:ext cx="548522" cy="1539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D1F18BE0-6A78-6340-B2DC-42155697B4F8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597FB4DB-9DBE-FE47-B1CA-BDE767E8FE49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ABF7CA2D-4C73-D34A-829C-6BA3AC254BED}"/>
                  </a:ext>
                </a:extLst>
              </p:cNvPr>
              <p:cNvSpPr/>
              <p:nvPr/>
            </p:nvSpPr>
            <p:spPr>
              <a:xfrm rot="16200000">
                <a:off x="10267257" y="2916629"/>
                <a:ext cx="552036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C4796439-1756-7746-93C8-8A4C11B3A1E3}"/>
                  </a:ext>
                </a:extLst>
              </p:cNvPr>
              <p:cNvSpPr/>
              <p:nvPr/>
            </p:nvSpPr>
            <p:spPr>
              <a:xfrm rot="16200000">
                <a:off x="10433635" y="2880960"/>
                <a:ext cx="623374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09DCCDD4-8A78-FD47-A105-171CC685D1B6}"/>
                  </a:ext>
                </a:extLst>
              </p:cNvPr>
              <p:cNvSpPr/>
              <p:nvPr/>
            </p:nvSpPr>
            <p:spPr>
              <a:xfrm rot="16200000">
                <a:off x="10714451" y="2960565"/>
                <a:ext cx="457011" cy="1472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152F7444-C672-2848-96AD-4569016F42A0}"/>
              </a:ext>
            </a:extLst>
          </p:cNvPr>
          <p:cNvCxnSpPr>
            <a:cxnSpLocks/>
          </p:cNvCxnSpPr>
          <p:nvPr/>
        </p:nvCxnSpPr>
        <p:spPr>
          <a:xfrm>
            <a:off x="3574348" y="2214838"/>
            <a:ext cx="372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94A17E77-BAF7-C944-A88C-86BB69A8D51B}"/>
              </a:ext>
            </a:extLst>
          </p:cNvPr>
          <p:cNvCxnSpPr>
            <a:cxnSpLocks/>
          </p:cNvCxnSpPr>
          <p:nvPr/>
        </p:nvCxnSpPr>
        <p:spPr>
          <a:xfrm>
            <a:off x="3574348" y="3253094"/>
            <a:ext cx="372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DFBC5C28-6B4B-6540-9563-D48181609B60}"/>
              </a:ext>
            </a:extLst>
          </p:cNvPr>
          <p:cNvSpPr txBox="1"/>
          <p:nvPr/>
        </p:nvSpPr>
        <p:spPr>
          <a:xfrm>
            <a:off x="4771445" y="2050307"/>
            <a:ext cx="74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096524C1-1E01-E343-9F6E-883BE450ED48}"/>
              </a:ext>
            </a:extLst>
          </p:cNvPr>
          <p:cNvSpPr txBox="1"/>
          <p:nvPr/>
        </p:nvSpPr>
        <p:spPr>
          <a:xfrm>
            <a:off x="4821707" y="3146480"/>
            <a:ext cx="74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9544C5-CA3F-48C9-9093-9DD90102C9DD}"/>
              </a:ext>
            </a:extLst>
          </p:cNvPr>
          <p:cNvGrpSpPr/>
          <p:nvPr/>
        </p:nvGrpSpPr>
        <p:grpSpPr>
          <a:xfrm>
            <a:off x="298217" y="3696442"/>
            <a:ext cx="5305707" cy="2766911"/>
            <a:chOff x="298217" y="3696442"/>
            <a:chExt cx="5305707" cy="2766911"/>
          </a:xfrm>
        </p:grpSpPr>
        <p:sp>
          <p:nvSpPr>
            <p:cNvPr id="395" name="Rounded Rectangle 394">
              <a:extLst>
                <a:ext uri="{FF2B5EF4-FFF2-40B4-BE49-F238E27FC236}">
                  <a16:creationId xmlns:a16="http://schemas.microsoft.com/office/drawing/2014/main" id="{A75E424B-1882-6F4A-86AC-79A74EC169AA}"/>
                </a:ext>
              </a:extLst>
            </p:cNvPr>
            <p:cNvSpPr/>
            <p:nvPr/>
          </p:nvSpPr>
          <p:spPr>
            <a:xfrm>
              <a:off x="4145785" y="5678835"/>
              <a:ext cx="762197" cy="73529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ounded Rectangle 395">
              <a:extLst>
                <a:ext uri="{FF2B5EF4-FFF2-40B4-BE49-F238E27FC236}">
                  <a16:creationId xmlns:a16="http://schemas.microsoft.com/office/drawing/2014/main" id="{6831A280-5CAA-C54A-B4F8-E11E87F1FFA7}"/>
                </a:ext>
              </a:extLst>
            </p:cNvPr>
            <p:cNvSpPr/>
            <p:nvPr/>
          </p:nvSpPr>
          <p:spPr>
            <a:xfrm>
              <a:off x="4112685" y="4621230"/>
              <a:ext cx="831424" cy="73529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132D09A5-974C-5B42-AE34-C849E926BC0C}"/>
                </a:ext>
              </a:extLst>
            </p:cNvPr>
            <p:cNvGrpSpPr/>
            <p:nvPr/>
          </p:nvGrpSpPr>
          <p:grpSpPr>
            <a:xfrm>
              <a:off x="1663104" y="4621230"/>
              <a:ext cx="1820916" cy="1679027"/>
              <a:chOff x="4789609" y="2636163"/>
              <a:chExt cx="1820916" cy="1679027"/>
            </a:xfrm>
          </p:grpSpPr>
          <p:sp>
            <p:nvSpPr>
              <p:cNvPr id="398" name="Rounded Rectangle 397">
                <a:extLst>
                  <a:ext uri="{FF2B5EF4-FFF2-40B4-BE49-F238E27FC236}">
                    <a16:creationId xmlns:a16="http://schemas.microsoft.com/office/drawing/2014/main" id="{DC180FCA-AFFE-D343-A95E-D407428FE460}"/>
                  </a:ext>
                </a:extLst>
              </p:cNvPr>
              <p:cNvSpPr/>
              <p:nvPr/>
            </p:nvSpPr>
            <p:spPr>
              <a:xfrm>
                <a:off x="4789609" y="2636163"/>
                <a:ext cx="1820916" cy="1679027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Shadow model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6EB4C5F0-608A-B14B-AF4D-FA8B81965B1B}"/>
                  </a:ext>
                </a:extLst>
              </p:cNvPr>
              <p:cNvGrpSpPr/>
              <p:nvPr/>
            </p:nvGrpSpPr>
            <p:grpSpPr>
              <a:xfrm>
                <a:off x="5036420" y="3132020"/>
                <a:ext cx="1333586" cy="1031426"/>
                <a:chOff x="2103120" y="1970532"/>
                <a:chExt cx="4684014" cy="325069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146E265E-B7C9-E249-8DA4-D7B9E1985158}"/>
                    </a:ext>
                  </a:extLst>
                </p:cNvPr>
                <p:cNvSpPr/>
                <p:nvPr/>
              </p:nvSpPr>
              <p:spPr>
                <a:xfrm>
                  <a:off x="2103120" y="473659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2A49714C-C58C-E343-A8FC-FFA0288F89B2}"/>
                    </a:ext>
                  </a:extLst>
                </p:cNvPr>
                <p:cNvSpPr/>
                <p:nvPr/>
              </p:nvSpPr>
              <p:spPr>
                <a:xfrm>
                  <a:off x="2171700" y="3236976"/>
                  <a:ext cx="1101852" cy="71780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2FC9AEC6-0719-4F49-9DA8-519ACEC079DD}"/>
                    </a:ext>
                  </a:extLst>
                </p:cNvPr>
                <p:cNvSpPr/>
                <p:nvPr/>
              </p:nvSpPr>
              <p:spPr>
                <a:xfrm>
                  <a:off x="2103120" y="197053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038BF80B-ECE4-2745-8DC8-08772D56F37C}"/>
                    </a:ext>
                  </a:extLst>
                </p:cNvPr>
                <p:cNvSpPr/>
                <p:nvPr/>
              </p:nvSpPr>
              <p:spPr>
                <a:xfrm>
                  <a:off x="3824478" y="473659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B67F1CD5-88EE-E744-8F10-337E8F89E849}"/>
                    </a:ext>
                  </a:extLst>
                </p:cNvPr>
                <p:cNvSpPr/>
                <p:nvPr/>
              </p:nvSpPr>
              <p:spPr>
                <a:xfrm>
                  <a:off x="3893058" y="3236976"/>
                  <a:ext cx="1101852" cy="71780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FEAE1714-2442-6847-AA3D-E9101B274AA5}"/>
                    </a:ext>
                  </a:extLst>
                </p:cNvPr>
                <p:cNvSpPr/>
                <p:nvPr/>
              </p:nvSpPr>
              <p:spPr>
                <a:xfrm>
                  <a:off x="3824478" y="197053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E8949FA8-35DA-024E-9FE5-C9FAD0302E87}"/>
                    </a:ext>
                  </a:extLst>
                </p:cNvPr>
                <p:cNvSpPr/>
                <p:nvPr/>
              </p:nvSpPr>
              <p:spPr>
                <a:xfrm>
                  <a:off x="5543550" y="473659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33BE68E4-234D-E947-B3FA-99CE69A3CBC4}"/>
                    </a:ext>
                  </a:extLst>
                </p:cNvPr>
                <p:cNvSpPr/>
                <p:nvPr/>
              </p:nvSpPr>
              <p:spPr>
                <a:xfrm>
                  <a:off x="5612130" y="3236976"/>
                  <a:ext cx="1101852" cy="717804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0FEFDF92-4528-7446-93FD-05A6E74B34EA}"/>
                    </a:ext>
                  </a:extLst>
                </p:cNvPr>
                <p:cNvSpPr/>
                <p:nvPr/>
              </p:nvSpPr>
              <p:spPr>
                <a:xfrm>
                  <a:off x="5543550" y="1970532"/>
                  <a:ext cx="1243584" cy="484632"/>
                </a:xfrm>
                <a:prstGeom prst="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409" name="Straight Arrow Connector 408">
                  <a:extLst>
                    <a:ext uri="{FF2B5EF4-FFF2-40B4-BE49-F238E27FC236}">
                      <a16:creationId xmlns:a16="http://schemas.microsoft.com/office/drawing/2014/main" id="{D0BA526A-ACB8-D44F-9B49-D976C3E29CAD}"/>
                    </a:ext>
                  </a:extLst>
                </p:cNvPr>
                <p:cNvCxnSpPr>
                  <a:stCxn id="400" idx="0"/>
                  <a:endCxn id="401" idx="4"/>
                </p:cNvCxnSpPr>
                <p:nvPr/>
              </p:nvCxnSpPr>
              <p:spPr>
                <a:xfrm flipH="1" flipV="1">
                  <a:off x="2722626" y="3954780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>
                  <a:extLst>
                    <a:ext uri="{FF2B5EF4-FFF2-40B4-BE49-F238E27FC236}">
                      <a16:creationId xmlns:a16="http://schemas.microsoft.com/office/drawing/2014/main" id="{576647AE-8318-814B-BD4D-884D83C81F9C}"/>
                    </a:ext>
                  </a:extLst>
                </p:cNvPr>
                <p:cNvCxnSpPr>
                  <a:cxnSpLocks/>
                  <a:stCxn id="403" idx="0"/>
                  <a:endCxn id="404" idx="4"/>
                </p:cNvCxnSpPr>
                <p:nvPr/>
              </p:nvCxnSpPr>
              <p:spPr>
                <a:xfrm flipH="1" flipV="1">
                  <a:off x="4443984" y="3954780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Arrow Connector 410">
                  <a:extLst>
                    <a:ext uri="{FF2B5EF4-FFF2-40B4-BE49-F238E27FC236}">
                      <a16:creationId xmlns:a16="http://schemas.microsoft.com/office/drawing/2014/main" id="{B7121BCB-E66E-2D4F-B6EE-0E9DC92460B1}"/>
                    </a:ext>
                  </a:extLst>
                </p:cNvPr>
                <p:cNvCxnSpPr>
                  <a:cxnSpLocks/>
                  <a:stCxn id="406" idx="0"/>
                  <a:endCxn id="407" idx="4"/>
                </p:cNvCxnSpPr>
                <p:nvPr/>
              </p:nvCxnSpPr>
              <p:spPr>
                <a:xfrm flipH="1" flipV="1">
                  <a:off x="6163056" y="3954780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Arrow Connector 411">
                  <a:extLst>
                    <a:ext uri="{FF2B5EF4-FFF2-40B4-BE49-F238E27FC236}">
                      <a16:creationId xmlns:a16="http://schemas.microsoft.com/office/drawing/2014/main" id="{28F7040C-6BCA-044C-8AE9-912880F8792A}"/>
                    </a:ext>
                  </a:extLst>
                </p:cNvPr>
                <p:cNvCxnSpPr>
                  <a:cxnSpLocks/>
                  <a:stCxn id="401" idx="6"/>
                  <a:endCxn id="404" idx="2"/>
                </p:cNvCxnSpPr>
                <p:nvPr/>
              </p:nvCxnSpPr>
              <p:spPr>
                <a:xfrm>
                  <a:off x="3273552" y="3595878"/>
                  <a:ext cx="619506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Arrow Connector 412">
                  <a:extLst>
                    <a:ext uri="{FF2B5EF4-FFF2-40B4-BE49-F238E27FC236}">
                      <a16:creationId xmlns:a16="http://schemas.microsoft.com/office/drawing/2014/main" id="{BA9EE2F5-5A79-B840-9B98-6158A1826954}"/>
                    </a:ext>
                  </a:extLst>
                </p:cNvPr>
                <p:cNvCxnSpPr>
                  <a:cxnSpLocks/>
                  <a:stCxn id="404" idx="6"/>
                  <a:endCxn id="407" idx="2"/>
                </p:cNvCxnSpPr>
                <p:nvPr/>
              </p:nvCxnSpPr>
              <p:spPr>
                <a:xfrm>
                  <a:off x="4994910" y="3595878"/>
                  <a:ext cx="617220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Arrow Connector 413">
                  <a:extLst>
                    <a:ext uri="{FF2B5EF4-FFF2-40B4-BE49-F238E27FC236}">
                      <a16:creationId xmlns:a16="http://schemas.microsoft.com/office/drawing/2014/main" id="{D1871F11-A468-2748-8B0D-CC7FE47F1B53}"/>
                    </a:ext>
                  </a:extLst>
                </p:cNvPr>
                <p:cNvCxnSpPr>
                  <a:cxnSpLocks/>
                  <a:stCxn id="401" idx="0"/>
                  <a:endCxn id="402" idx="2"/>
                </p:cNvCxnSpPr>
                <p:nvPr/>
              </p:nvCxnSpPr>
              <p:spPr>
                <a:xfrm flipV="1">
                  <a:off x="2722626" y="2455164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Arrow Connector 414">
                  <a:extLst>
                    <a:ext uri="{FF2B5EF4-FFF2-40B4-BE49-F238E27FC236}">
                      <a16:creationId xmlns:a16="http://schemas.microsoft.com/office/drawing/2014/main" id="{4641DC2F-7819-A249-A63C-FAC17EFCFD3D}"/>
                    </a:ext>
                  </a:extLst>
                </p:cNvPr>
                <p:cNvCxnSpPr>
                  <a:cxnSpLocks/>
                  <a:stCxn id="404" idx="0"/>
                  <a:endCxn id="405" idx="2"/>
                </p:cNvCxnSpPr>
                <p:nvPr/>
              </p:nvCxnSpPr>
              <p:spPr>
                <a:xfrm flipV="1">
                  <a:off x="4443984" y="2455164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Arrow Connector 415">
                  <a:extLst>
                    <a:ext uri="{FF2B5EF4-FFF2-40B4-BE49-F238E27FC236}">
                      <a16:creationId xmlns:a16="http://schemas.microsoft.com/office/drawing/2014/main" id="{8FF314A7-F5B2-1E41-BF18-298036853A74}"/>
                    </a:ext>
                  </a:extLst>
                </p:cNvPr>
                <p:cNvCxnSpPr>
                  <a:cxnSpLocks/>
                  <a:stCxn id="407" idx="0"/>
                  <a:endCxn id="408" idx="2"/>
                </p:cNvCxnSpPr>
                <p:nvPr/>
              </p:nvCxnSpPr>
              <p:spPr>
                <a:xfrm flipV="1">
                  <a:off x="6163056" y="2455164"/>
                  <a:ext cx="2286" cy="781812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17" name="Graphic 416" descr="Database">
              <a:extLst>
                <a:ext uri="{FF2B5EF4-FFF2-40B4-BE49-F238E27FC236}">
                  <a16:creationId xmlns:a16="http://schemas.microsoft.com/office/drawing/2014/main" id="{72FA2D14-7E9D-2948-88FC-81EF2F4D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217" y="4524963"/>
              <a:ext cx="900134" cy="900134"/>
            </a:xfrm>
            <a:prstGeom prst="rect">
              <a:avLst/>
            </a:prstGeom>
            <a:effectLst/>
          </p:spPr>
        </p:pic>
        <p:pic>
          <p:nvPicPr>
            <p:cNvPr id="418" name="Graphic 417" descr="Database">
              <a:extLst>
                <a:ext uri="{FF2B5EF4-FFF2-40B4-BE49-F238E27FC236}">
                  <a16:creationId xmlns:a16="http://schemas.microsoft.com/office/drawing/2014/main" id="{325A874B-6272-4747-9103-7F55FE13A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217" y="5563219"/>
              <a:ext cx="900134" cy="900134"/>
            </a:xfrm>
            <a:prstGeom prst="rect">
              <a:avLst/>
            </a:prstGeom>
            <a:effectLst/>
          </p:spPr>
        </p:pic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F0D8364D-1F00-7F4A-8A23-957C6F4F1A79}"/>
                </a:ext>
              </a:extLst>
            </p:cNvPr>
            <p:cNvSpPr txBox="1"/>
            <p:nvPr/>
          </p:nvSpPr>
          <p:spPr>
            <a:xfrm>
              <a:off x="360265" y="4251898"/>
              <a:ext cx="746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Train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A52F0058-CBF6-F243-87D9-3D7249EBB776}"/>
                </a:ext>
              </a:extLst>
            </p:cNvPr>
            <p:cNvSpPr txBox="1"/>
            <p:nvPr/>
          </p:nvSpPr>
          <p:spPr>
            <a:xfrm>
              <a:off x="324118" y="5328830"/>
              <a:ext cx="930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Unseen</a:t>
              </a:r>
            </a:p>
          </p:txBody>
        </p:sp>
        <p:cxnSp>
          <p:nvCxnSpPr>
            <p:cNvPr id="421" name="Straight Arrow Connector 420">
              <a:extLst>
                <a:ext uri="{FF2B5EF4-FFF2-40B4-BE49-F238E27FC236}">
                  <a16:creationId xmlns:a16="http://schemas.microsoft.com/office/drawing/2014/main" id="{EA9D2416-F3C7-0C43-B561-CC60A31E9DA3}"/>
                </a:ext>
              </a:extLst>
            </p:cNvPr>
            <p:cNvCxnSpPr>
              <a:cxnSpLocks/>
              <a:stCxn id="417" idx="3"/>
            </p:cNvCxnSpPr>
            <p:nvPr/>
          </p:nvCxnSpPr>
          <p:spPr>
            <a:xfrm>
              <a:off x="1198351" y="4975030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CA375709-7B2E-EE46-BAED-CB596C23F9D1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1198351" y="6013286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C538F7C0-AC78-7248-8A62-9887083EA51D}"/>
                </a:ext>
              </a:extLst>
            </p:cNvPr>
            <p:cNvGrpSpPr/>
            <p:nvPr/>
          </p:nvGrpSpPr>
          <p:grpSpPr>
            <a:xfrm>
              <a:off x="4209417" y="4735031"/>
              <a:ext cx="637954" cy="553656"/>
              <a:chOff x="9472065" y="1918707"/>
              <a:chExt cx="1552727" cy="1347552"/>
            </a:xfrm>
          </p:grpSpPr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842B13A9-B138-2440-B4CC-1919B75F117B}"/>
                  </a:ext>
                </a:extLst>
              </p:cNvPr>
              <p:cNvSpPr/>
              <p:nvPr/>
            </p:nvSpPr>
            <p:spPr>
              <a:xfrm rot="16200000">
                <a:off x="8877770" y="2513002"/>
                <a:ext cx="1344038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70AF3F0D-37D7-F542-A941-8A7554BC8501}"/>
                  </a:ext>
                </a:extLst>
              </p:cNvPr>
              <p:cNvSpPr/>
              <p:nvPr/>
            </p:nvSpPr>
            <p:spPr>
              <a:xfrm rot="16200000">
                <a:off x="9235979" y="2673276"/>
                <a:ext cx="102349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E21A3D76-996B-3D4D-A667-536A62B43E7E}"/>
                  </a:ext>
                </a:extLst>
              </p:cNvPr>
              <p:cNvSpPr/>
              <p:nvPr/>
            </p:nvSpPr>
            <p:spPr>
              <a:xfrm rot="16200000">
                <a:off x="9717124" y="2956486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348E4FF3-D821-CF47-A957-52B486CDDA94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50D144D8-1237-6245-AFE7-E4449FBE8E71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670F595F-CE94-F045-86EE-1E18096D38CB}"/>
                  </a:ext>
                </a:extLst>
              </p:cNvPr>
              <p:cNvSpPr/>
              <p:nvPr/>
            </p:nvSpPr>
            <p:spPr>
              <a:xfrm rot="16200000">
                <a:off x="10318852" y="2960000"/>
                <a:ext cx="457070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C2FB50AB-97B2-CF45-8A25-9EDCC9D2F51F}"/>
                  </a:ext>
                </a:extLst>
              </p:cNvPr>
              <p:cNvSpPr/>
              <p:nvPr/>
            </p:nvSpPr>
            <p:spPr>
              <a:xfrm rot="16200000">
                <a:off x="10553744" y="2997259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676C128-0745-2C4F-B934-3946170871D6}"/>
                  </a:ext>
                </a:extLst>
              </p:cNvPr>
              <p:cNvSpPr/>
              <p:nvPr/>
            </p:nvSpPr>
            <p:spPr>
              <a:xfrm rot="16200000">
                <a:off x="10791810" y="3029702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DB63FAB5-0D08-A144-B076-F4D8EBEEC1A8}"/>
                </a:ext>
              </a:extLst>
            </p:cNvPr>
            <p:cNvGrpSpPr/>
            <p:nvPr/>
          </p:nvGrpSpPr>
          <p:grpSpPr>
            <a:xfrm>
              <a:off x="4200024" y="5970416"/>
              <a:ext cx="637954" cy="365865"/>
              <a:chOff x="9472065" y="2380489"/>
              <a:chExt cx="1544505" cy="885770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4C47A2-8E1D-F74C-936A-32781F915412}"/>
                  </a:ext>
                </a:extLst>
              </p:cNvPr>
              <p:cNvSpPr/>
              <p:nvPr/>
            </p:nvSpPr>
            <p:spPr>
              <a:xfrm rot="16200000">
                <a:off x="9104549" y="2748005"/>
                <a:ext cx="882256" cy="147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42117917-93AB-684C-AB7A-D2E84A5977FE}"/>
                  </a:ext>
                </a:extLst>
              </p:cNvPr>
              <p:cNvSpPr/>
              <p:nvPr/>
            </p:nvSpPr>
            <p:spPr>
              <a:xfrm rot="16200000">
                <a:off x="9515076" y="2960597"/>
                <a:ext cx="457071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0728145E-5F5C-5B48-8842-FC5CB196B91C}"/>
                  </a:ext>
                </a:extLst>
              </p:cNvPr>
              <p:cNvSpPr/>
              <p:nvPr/>
            </p:nvSpPr>
            <p:spPr>
              <a:xfrm rot="16200000">
                <a:off x="9670659" y="2911499"/>
                <a:ext cx="548522" cy="1539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AF92B6A6-7FEF-294F-8B13-48F6F6DB22E7}"/>
                  </a:ext>
                </a:extLst>
              </p:cNvPr>
              <p:cNvSpPr/>
              <p:nvPr/>
            </p:nvSpPr>
            <p:spPr>
              <a:xfrm rot="16200000">
                <a:off x="9952016" y="2993745"/>
                <a:ext cx="386966" cy="151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55F67A3A-B96A-6942-A137-54613976A075}"/>
                  </a:ext>
                </a:extLst>
              </p:cNvPr>
              <p:cNvSpPr/>
              <p:nvPr/>
            </p:nvSpPr>
            <p:spPr>
              <a:xfrm rot="16200000">
                <a:off x="10190082" y="3026188"/>
                <a:ext cx="310515" cy="1554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8B9CD599-2FAC-274E-9844-C0418BAEE3EA}"/>
                  </a:ext>
                </a:extLst>
              </p:cNvPr>
              <p:cNvSpPr/>
              <p:nvPr/>
            </p:nvSpPr>
            <p:spPr>
              <a:xfrm rot="16200000">
                <a:off x="10267257" y="2916629"/>
                <a:ext cx="552036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0D7B2E9A-C3E4-AB43-95A7-4B4CA89C4AFF}"/>
                  </a:ext>
                </a:extLst>
              </p:cNvPr>
              <p:cNvSpPr/>
              <p:nvPr/>
            </p:nvSpPr>
            <p:spPr>
              <a:xfrm rot="16200000">
                <a:off x="10433635" y="2880960"/>
                <a:ext cx="623374" cy="1472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93800A80-4C55-2446-8B11-2888EA2C519D}"/>
                  </a:ext>
                </a:extLst>
              </p:cNvPr>
              <p:cNvSpPr/>
              <p:nvPr/>
            </p:nvSpPr>
            <p:spPr>
              <a:xfrm rot="16200000">
                <a:off x="10714451" y="2960565"/>
                <a:ext cx="457011" cy="1472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353AEE73-2E0D-B84A-9176-36B1F304B1F1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75" y="4955319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8C0E8D77-B5AB-FA45-A152-045CFB61F17B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75" y="5993575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3E05CE23-D792-5F48-8C46-C3325E02FD17}"/>
                </a:ext>
              </a:extLst>
            </p:cNvPr>
            <p:cNvSpPr txBox="1"/>
            <p:nvPr/>
          </p:nvSpPr>
          <p:spPr>
            <a:xfrm>
              <a:off x="4807572" y="4790788"/>
              <a:ext cx="746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</a:t>
              </a: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9C5A1E0E-FB36-9449-9CE5-590A641FB805}"/>
                </a:ext>
              </a:extLst>
            </p:cNvPr>
            <p:cNvSpPr txBox="1"/>
            <p:nvPr/>
          </p:nvSpPr>
          <p:spPr>
            <a:xfrm>
              <a:off x="4857834" y="5886961"/>
              <a:ext cx="746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ABB7B12C-6295-9844-93E7-887B00E45379}"/>
                </a:ext>
              </a:extLst>
            </p:cNvPr>
            <p:cNvSpPr txBox="1"/>
            <p:nvPr/>
          </p:nvSpPr>
          <p:spPr>
            <a:xfrm>
              <a:off x="1950839" y="3696442"/>
              <a:ext cx="1292662" cy="20744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7200" b="1" dirty="0"/>
                <a:t>…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AA8934D4-110C-B84E-9D9C-332CBB4CEB9C}"/>
                </a:ext>
              </a:extLst>
            </p:cNvPr>
            <p:cNvSpPr txBox="1"/>
            <p:nvPr/>
          </p:nvSpPr>
          <p:spPr>
            <a:xfrm>
              <a:off x="3910373" y="3737793"/>
              <a:ext cx="1292662" cy="20744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7200" b="1" dirty="0"/>
                <a:t>…</a:t>
              </a:r>
            </a:p>
          </p:txBody>
        </p:sp>
      </p:grpSp>
      <p:sp>
        <p:nvSpPr>
          <p:cNvPr id="450" name="Right Arrow 449">
            <a:extLst>
              <a:ext uri="{FF2B5EF4-FFF2-40B4-BE49-F238E27FC236}">
                <a16:creationId xmlns:a16="http://schemas.microsoft.com/office/drawing/2014/main" id="{2AEC872A-67C1-9849-A5E2-3D244642030A}"/>
              </a:ext>
            </a:extLst>
          </p:cNvPr>
          <p:cNvSpPr/>
          <p:nvPr/>
        </p:nvSpPr>
        <p:spPr>
          <a:xfrm>
            <a:off x="5775850" y="3995129"/>
            <a:ext cx="588579" cy="294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Hexagon 450">
            <a:extLst>
              <a:ext uri="{FF2B5EF4-FFF2-40B4-BE49-F238E27FC236}">
                <a16:creationId xmlns:a16="http://schemas.microsoft.com/office/drawing/2014/main" id="{D406DB1C-7185-D942-BD4B-8650CF82D280}"/>
              </a:ext>
            </a:extLst>
          </p:cNvPr>
          <p:cNvSpPr/>
          <p:nvPr/>
        </p:nvSpPr>
        <p:spPr>
          <a:xfrm>
            <a:off x="6559618" y="3722872"/>
            <a:ext cx="1366842" cy="847553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Audit Model</a:t>
            </a:r>
          </a:p>
        </p:txBody>
      </p:sp>
      <p:sp>
        <p:nvSpPr>
          <p:cNvPr id="458" name="Rectangle: Rounded Corners 154">
            <a:extLst>
              <a:ext uri="{FF2B5EF4-FFF2-40B4-BE49-F238E27FC236}">
                <a16:creationId xmlns:a16="http://schemas.microsoft.com/office/drawing/2014/main" id="{56376681-8F7B-FC49-949E-A212DC377E1C}"/>
              </a:ext>
            </a:extLst>
          </p:cNvPr>
          <p:cNvSpPr/>
          <p:nvPr/>
        </p:nvSpPr>
        <p:spPr>
          <a:xfrm>
            <a:off x="8220293" y="5279324"/>
            <a:ext cx="3452103" cy="837676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+mn-ea"/>
              </a:rPr>
              <a:t>Was my data used for training target model?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06714-A930-4DFB-97B7-F5437469327A}"/>
              </a:ext>
            </a:extLst>
          </p:cNvPr>
          <p:cNvGrpSpPr/>
          <p:nvPr/>
        </p:nvGrpSpPr>
        <p:grpSpPr>
          <a:xfrm>
            <a:off x="6771603" y="1784482"/>
            <a:ext cx="5181954" cy="1877768"/>
            <a:chOff x="6771603" y="1784482"/>
            <a:chExt cx="5181954" cy="1877768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43B87B2-01B3-2341-BCCD-C4E354AAAC89}"/>
                </a:ext>
              </a:extLst>
            </p:cNvPr>
            <p:cNvGrpSpPr/>
            <p:nvPr/>
          </p:nvGrpSpPr>
          <p:grpSpPr>
            <a:xfrm>
              <a:off x="8428229" y="1983223"/>
              <a:ext cx="1820916" cy="1679027"/>
              <a:chOff x="838200" y="3429000"/>
              <a:chExt cx="1660635" cy="1604729"/>
            </a:xfrm>
          </p:grpSpPr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BB36230E-7BB6-7C43-854A-1C0A27E1AD6F}"/>
                  </a:ext>
                </a:extLst>
              </p:cNvPr>
              <p:cNvSpPr/>
              <p:nvPr/>
            </p:nvSpPr>
            <p:spPr>
              <a:xfrm>
                <a:off x="838200" y="3429000"/>
                <a:ext cx="1660635" cy="1604729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Target model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4C73F4E-59BB-6944-9013-1514BE792251}"/>
                  </a:ext>
                </a:extLst>
              </p:cNvPr>
              <p:cNvGrpSpPr/>
              <p:nvPr/>
            </p:nvGrpSpPr>
            <p:grpSpPr>
              <a:xfrm>
                <a:off x="1063286" y="3902915"/>
                <a:ext cx="1216201" cy="985785"/>
                <a:chOff x="2103120" y="1970532"/>
                <a:chExt cx="4684014" cy="3250692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0728737-9154-0A42-B79F-1E98D6A6827E}"/>
                    </a:ext>
                  </a:extLst>
                </p:cNvPr>
                <p:cNvSpPr/>
                <p:nvPr/>
              </p:nvSpPr>
              <p:spPr>
                <a:xfrm>
                  <a:off x="2103120" y="4736592"/>
                  <a:ext cx="1243584" cy="4846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E6E0EC0-6A7E-D643-9BAD-3365207C511B}"/>
                    </a:ext>
                  </a:extLst>
                </p:cNvPr>
                <p:cNvSpPr/>
                <p:nvPr/>
              </p:nvSpPr>
              <p:spPr>
                <a:xfrm>
                  <a:off x="2171700" y="3236976"/>
                  <a:ext cx="1101852" cy="71780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D3B5CAC-F9C2-B14C-85F8-C0027B1BC3E5}"/>
                    </a:ext>
                  </a:extLst>
                </p:cNvPr>
                <p:cNvSpPr/>
                <p:nvPr/>
              </p:nvSpPr>
              <p:spPr>
                <a:xfrm>
                  <a:off x="2103120" y="1970532"/>
                  <a:ext cx="1243584" cy="4846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3CF7A63-AE5E-3145-8786-6E694D81ACD4}"/>
                    </a:ext>
                  </a:extLst>
                </p:cNvPr>
                <p:cNvSpPr/>
                <p:nvPr/>
              </p:nvSpPr>
              <p:spPr>
                <a:xfrm>
                  <a:off x="3824478" y="4736592"/>
                  <a:ext cx="1243584" cy="4846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D81015A-C2FA-4D44-9508-D823029E7B7C}"/>
                    </a:ext>
                  </a:extLst>
                </p:cNvPr>
                <p:cNvSpPr/>
                <p:nvPr/>
              </p:nvSpPr>
              <p:spPr>
                <a:xfrm>
                  <a:off x="3893058" y="3236976"/>
                  <a:ext cx="1101852" cy="71780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3A762CA-0653-C748-8CEB-B6F8246AA2F6}"/>
                    </a:ext>
                  </a:extLst>
                </p:cNvPr>
                <p:cNvSpPr/>
                <p:nvPr/>
              </p:nvSpPr>
              <p:spPr>
                <a:xfrm>
                  <a:off x="3824478" y="1970532"/>
                  <a:ext cx="1243584" cy="4846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C75434D-E699-2343-B597-F83B03E9FCB7}"/>
                    </a:ext>
                  </a:extLst>
                </p:cNvPr>
                <p:cNvSpPr/>
                <p:nvPr/>
              </p:nvSpPr>
              <p:spPr>
                <a:xfrm>
                  <a:off x="5543550" y="4736592"/>
                  <a:ext cx="1243584" cy="4846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D220AAA-426D-344F-BD91-34B7007A93D6}"/>
                    </a:ext>
                  </a:extLst>
                </p:cNvPr>
                <p:cNvSpPr/>
                <p:nvPr/>
              </p:nvSpPr>
              <p:spPr>
                <a:xfrm>
                  <a:off x="5612130" y="3236976"/>
                  <a:ext cx="1101852" cy="71780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35BB942-99C1-E94F-BEDE-711CC6E348F9}"/>
                    </a:ext>
                  </a:extLst>
                </p:cNvPr>
                <p:cNvSpPr/>
                <p:nvPr/>
              </p:nvSpPr>
              <p:spPr>
                <a:xfrm>
                  <a:off x="5543550" y="1970532"/>
                  <a:ext cx="1243584" cy="4846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E62A367-DDCD-B744-BC1C-434FEE00804D}"/>
                    </a:ext>
                  </a:extLst>
                </p:cNvPr>
                <p:cNvCxnSpPr>
                  <a:stCxn id="5" idx="0"/>
                  <a:endCxn id="6" idx="4"/>
                </p:cNvCxnSpPr>
                <p:nvPr/>
              </p:nvCxnSpPr>
              <p:spPr>
                <a:xfrm flipH="1" flipV="1">
                  <a:off x="2722626" y="3954780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D853C53-BEAF-6142-B015-613666933F0D}"/>
                    </a:ext>
                  </a:extLst>
                </p:cNvPr>
                <p:cNvCxnSpPr>
                  <a:cxnSpLocks/>
                  <a:stCxn id="8" idx="0"/>
                  <a:endCxn id="9" idx="4"/>
                </p:cNvCxnSpPr>
                <p:nvPr/>
              </p:nvCxnSpPr>
              <p:spPr>
                <a:xfrm flipH="1" flipV="1">
                  <a:off x="4443984" y="3954780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F2B007B0-3176-4045-83D1-201DE36E0750}"/>
                    </a:ext>
                  </a:extLst>
                </p:cNvPr>
                <p:cNvCxnSpPr>
                  <a:cxnSpLocks/>
                  <a:stCxn id="11" idx="0"/>
                  <a:endCxn id="12" idx="4"/>
                </p:cNvCxnSpPr>
                <p:nvPr/>
              </p:nvCxnSpPr>
              <p:spPr>
                <a:xfrm flipH="1" flipV="1">
                  <a:off x="6163056" y="3954780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80C367B-D841-7043-8A01-E7FA7EF76DEB}"/>
                    </a:ext>
                  </a:extLst>
                </p:cNvPr>
                <p:cNvCxnSpPr>
                  <a:cxnSpLocks/>
                  <a:stCxn id="6" idx="6"/>
                  <a:endCxn id="9" idx="2"/>
                </p:cNvCxnSpPr>
                <p:nvPr/>
              </p:nvCxnSpPr>
              <p:spPr>
                <a:xfrm>
                  <a:off x="3273552" y="3595878"/>
                  <a:ext cx="61950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F757976-34B0-B047-8EDD-E63506A05F8E}"/>
                    </a:ext>
                  </a:extLst>
                </p:cNvPr>
                <p:cNvCxnSpPr>
                  <a:cxnSpLocks/>
                  <a:stCxn id="9" idx="6"/>
                  <a:endCxn id="12" idx="2"/>
                </p:cNvCxnSpPr>
                <p:nvPr/>
              </p:nvCxnSpPr>
              <p:spPr>
                <a:xfrm>
                  <a:off x="4994910" y="3595878"/>
                  <a:ext cx="61722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5AC5D25-A65D-EB4E-9F07-4A9B2E210A5C}"/>
                    </a:ext>
                  </a:extLst>
                </p:cNvPr>
                <p:cNvCxnSpPr>
                  <a:cxnSpLocks/>
                  <a:stCxn id="6" idx="0"/>
                  <a:endCxn id="7" idx="2"/>
                </p:cNvCxnSpPr>
                <p:nvPr/>
              </p:nvCxnSpPr>
              <p:spPr>
                <a:xfrm flipV="1">
                  <a:off x="2722626" y="2455164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6AF1952-B21E-C24A-8316-6823416FC1AB}"/>
                    </a:ext>
                  </a:extLst>
                </p:cNvPr>
                <p:cNvCxnSpPr>
                  <a:cxnSpLocks/>
                  <a:stCxn id="9" idx="0"/>
                  <a:endCxn id="10" idx="2"/>
                </p:cNvCxnSpPr>
                <p:nvPr/>
              </p:nvCxnSpPr>
              <p:spPr>
                <a:xfrm flipV="1">
                  <a:off x="4443984" y="2455164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AFFFE83-E24B-5542-9E51-A22CB67C1F11}"/>
                    </a:ext>
                  </a:extLst>
                </p:cNvPr>
                <p:cNvCxnSpPr>
                  <a:cxnSpLocks/>
                  <a:stCxn id="12" idx="0"/>
                  <a:endCxn id="13" idx="2"/>
                </p:cNvCxnSpPr>
                <p:nvPr/>
              </p:nvCxnSpPr>
              <p:spPr>
                <a:xfrm flipV="1">
                  <a:off x="6163056" y="2455164"/>
                  <a:ext cx="2286" cy="781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2" name="Graphic 451" descr="Database">
              <a:extLst>
                <a:ext uri="{FF2B5EF4-FFF2-40B4-BE49-F238E27FC236}">
                  <a16:creationId xmlns:a16="http://schemas.microsoft.com/office/drawing/2014/main" id="{146BEC1E-2179-2A43-BBD1-C9CE50E9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04453" y="2372669"/>
              <a:ext cx="900134" cy="900134"/>
            </a:xfrm>
            <a:prstGeom prst="rect">
              <a:avLst/>
            </a:prstGeom>
            <a:effectLst/>
          </p:spPr>
        </p:pic>
        <p:cxnSp>
          <p:nvCxnSpPr>
            <p:cNvPr id="453" name="Straight Arrow Connector 452">
              <a:extLst>
                <a:ext uri="{FF2B5EF4-FFF2-40B4-BE49-F238E27FC236}">
                  <a16:creationId xmlns:a16="http://schemas.microsoft.com/office/drawing/2014/main" id="{42B415EA-66C5-074B-9E10-C2667D2D18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0484" y="2822736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886BCE57-7E05-E24D-8BA5-870B244AF4D5}"/>
                </a:ext>
              </a:extLst>
            </p:cNvPr>
            <p:cNvSpPr txBox="1"/>
            <p:nvPr/>
          </p:nvSpPr>
          <p:spPr>
            <a:xfrm>
              <a:off x="10529478" y="1784482"/>
              <a:ext cx="1424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to be audited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7964F3-F35D-4D54-BD9E-C30EBA612EDB}"/>
                </a:ext>
              </a:extLst>
            </p:cNvPr>
            <p:cNvGrpSpPr/>
            <p:nvPr/>
          </p:nvGrpSpPr>
          <p:grpSpPr>
            <a:xfrm>
              <a:off x="6771603" y="2488573"/>
              <a:ext cx="831424" cy="735299"/>
              <a:chOff x="6771603" y="2488573"/>
              <a:chExt cx="831424" cy="735299"/>
            </a:xfrm>
          </p:grpSpPr>
          <p:sp>
            <p:nvSpPr>
              <p:cNvPr id="482" name="Rounded Rectangle 481">
                <a:extLst>
                  <a:ext uri="{FF2B5EF4-FFF2-40B4-BE49-F238E27FC236}">
                    <a16:creationId xmlns:a16="http://schemas.microsoft.com/office/drawing/2014/main" id="{68D6D79D-3BA5-7E4D-A142-98BF43D7E025}"/>
                  </a:ext>
                </a:extLst>
              </p:cNvPr>
              <p:cNvSpPr/>
              <p:nvPr/>
            </p:nvSpPr>
            <p:spPr>
              <a:xfrm>
                <a:off x="6771603" y="2488573"/>
                <a:ext cx="831424" cy="735299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F544737B-4DE8-4643-95E4-EDBC18396219}"/>
                  </a:ext>
                </a:extLst>
              </p:cNvPr>
              <p:cNvGrpSpPr/>
              <p:nvPr/>
            </p:nvGrpSpPr>
            <p:grpSpPr>
              <a:xfrm>
                <a:off x="6868335" y="2602374"/>
                <a:ext cx="637954" cy="553656"/>
                <a:chOff x="9472065" y="1918707"/>
                <a:chExt cx="1552727" cy="1347552"/>
              </a:xfrm>
            </p:grpSpPr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05A13489-F6B6-4346-B7BC-283CE353B48F}"/>
                    </a:ext>
                  </a:extLst>
                </p:cNvPr>
                <p:cNvSpPr/>
                <p:nvPr/>
              </p:nvSpPr>
              <p:spPr>
                <a:xfrm rot="16200000">
                  <a:off x="8877770" y="2513002"/>
                  <a:ext cx="1344038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15D55D58-2471-DA4C-9065-B82910D22745}"/>
                    </a:ext>
                  </a:extLst>
                </p:cNvPr>
                <p:cNvSpPr/>
                <p:nvPr/>
              </p:nvSpPr>
              <p:spPr>
                <a:xfrm rot="16200000">
                  <a:off x="9235979" y="2673276"/>
                  <a:ext cx="1023490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5E1E8EF7-B770-4043-8A5B-89F59D8A2F47}"/>
                    </a:ext>
                  </a:extLst>
                </p:cNvPr>
                <p:cNvSpPr/>
                <p:nvPr/>
              </p:nvSpPr>
              <p:spPr>
                <a:xfrm rot="16200000">
                  <a:off x="9717124" y="2956486"/>
                  <a:ext cx="457070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32111D76-8D27-7B48-8F92-8E603A431C1C}"/>
                    </a:ext>
                  </a:extLst>
                </p:cNvPr>
                <p:cNvSpPr/>
                <p:nvPr/>
              </p:nvSpPr>
              <p:spPr>
                <a:xfrm rot="16200000">
                  <a:off x="9952016" y="2993745"/>
                  <a:ext cx="386966" cy="15103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238B2138-D7BB-7843-88F3-FFC98CBBB51F}"/>
                    </a:ext>
                  </a:extLst>
                </p:cNvPr>
                <p:cNvSpPr/>
                <p:nvPr/>
              </p:nvSpPr>
              <p:spPr>
                <a:xfrm rot="16200000">
                  <a:off x="10190082" y="3026188"/>
                  <a:ext cx="310515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A5051E63-C069-6A4D-AA85-A5335BB6C29E}"/>
                    </a:ext>
                  </a:extLst>
                </p:cNvPr>
                <p:cNvSpPr/>
                <p:nvPr/>
              </p:nvSpPr>
              <p:spPr>
                <a:xfrm rot="16200000">
                  <a:off x="10318852" y="2960000"/>
                  <a:ext cx="457070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9382E23D-50B6-0045-8E21-3D6BFFF42451}"/>
                    </a:ext>
                  </a:extLst>
                </p:cNvPr>
                <p:cNvSpPr/>
                <p:nvPr/>
              </p:nvSpPr>
              <p:spPr>
                <a:xfrm rot="16200000">
                  <a:off x="10553744" y="2997259"/>
                  <a:ext cx="386966" cy="15103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9D571570-5B3E-E648-92C4-718DF856E093}"/>
                    </a:ext>
                  </a:extLst>
                </p:cNvPr>
                <p:cNvSpPr/>
                <p:nvPr/>
              </p:nvSpPr>
              <p:spPr>
                <a:xfrm rot="16200000">
                  <a:off x="10791810" y="3029702"/>
                  <a:ext cx="310515" cy="1554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DEE055B8-B7A8-2C4B-8235-CE4D51A652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8007" y="2822736"/>
              <a:ext cx="372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EC193-EF7C-4B4E-B20D-F20595FF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157-427D-4B3F-B041-20584012D6B9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17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336" grpId="0"/>
      <p:bldP spid="337" grpId="0"/>
      <p:bldP spid="393" grpId="0"/>
      <p:bldP spid="394" grpId="0"/>
      <p:bldP spid="450" grpId="0" animBg="1"/>
      <p:bldP spid="451" grpId="0" animBg="1"/>
      <p:bldP spid="4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>
            <a:spLocks noGrp="1"/>
          </p:cNvSpPr>
          <p:nvPr>
            <p:ph type="body" idx="1"/>
          </p:nvPr>
        </p:nvSpPr>
        <p:spPr>
          <a:xfrm>
            <a:off x="861524" y="1577879"/>
            <a:ext cx="10515600" cy="40216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Next-word prediction</a:t>
            </a:r>
          </a:p>
          <a:p>
            <a:pPr lvl="1"/>
            <a:r>
              <a:rPr lang="en-US" dirty="0"/>
              <a:t>Reddit dataset, LSTM</a:t>
            </a:r>
          </a:p>
          <a:p>
            <a:r>
              <a:rPr lang="en-US" dirty="0"/>
              <a:t>Machine translation</a:t>
            </a:r>
          </a:p>
          <a:p>
            <a:pPr lvl="1"/>
            <a:r>
              <a:rPr lang="en-US" dirty="0"/>
              <a:t>Annotated TED talks, sequence-to-sequence with LSTMs and attention</a:t>
            </a:r>
          </a:p>
          <a:p>
            <a:r>
              <a:rPr lang="en-US" dirty="0"/>
              <a:t>Dialog generation</a:t>
            </a:r>
          </a:p>
          <a:p>
            <a:pPr lvl="1"/>
            <a:r>
              <a:rPr lang="en-US" dirty="0"/>
              <a:t>Cornell movie dialog corpus, sequence-to-sequence LSTMs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800" b="1" dirty="0"/>
              <a:t>All data are splited by users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Shadow models trained on disjoint (cross-domain) datasets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01EAFB1-126D-054B-9E31-D907D79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C13157-427D-4B3F-B041-20584012D6B9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611F7C-54A0-964E-BF3F-45DC8770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Evaluation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341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.9|1.6|2.3|1.5|2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2.4|3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573</Words>
  <Application>Microsoft Office PowerPoint</Application>
  <PresentationFormat>Widescreen</PresentationFormat>
  <Paragraphs>187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Comic Sans MS</vt:lpstr>
      <vt:lpstr>Office Theme</vt:lpstr>
      <vt:lpstr>Auditing Data Provenance in Text-generation Models</vt:lpstr>
      <vt:lpstr>ML Models Trained on Sensitive Data</vt:lpstr>
      <vt:lpstr>Need to Audit Data Provenance</vt:lpstr>
      <vt:lpstr>PowerPoint Presentation</vt:lpstr>
      <vt:lpstr>PowerPoint Presentation</vt:lpstr>
      <vt:lpstr>Word Prediction in Text-generation Models</vt:lpstr>
      <vt:lpstr>Word Prediction in Text-generation Models</vt:lpstr>
      <vt:lpstr>Auditing with Supervised Learning</vt:lpstr>
      <vt:lpstr>Evaluation</vt:lpstr>
      <vt:lpstr>Results</vt:lpstr>
      <vt:lpstr>Restricted Model Outputs</vt:lpstr>
      <vt:lpstr>Rare words are better</vt:lpstr>
      <vt:lpstr>Root cause: Overfitting?</vt:lpstr>
      <vt:lpstr>Memorization in Text-Generation Models</vt:lpstr>
      <vt:lpstr>Countermeasure: Differential Privacy</vt:lpstr>
      <vt:lpstr>Thank You!  Code available at https://github.com/csong27/auditing-text-generation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Data Provenance in Text-generation Models</dc:title>
  <dc:creator>Song Congzheng</dc:creator>
  <cp:lastModifiedBy>Song Congzheng</cp:lastModifiedBy>
  <cp:revision>299</cp:revision>
  <dcterms:created xsi:type="dcterms:W3CDTF">2019-07-14T17:45:53Z</dcterms:created>
  <dcterms:modified xsi:type="dcterms:W3CDTF">2019-08-04T13:42:45Z</dcterms:modified>
</cp:coreProperties>
</file>